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84" r:id="rId7"/>
    <p:sldId id="283" r:id="rId8"/>
    <p:sldId id="285" r:id="rId9"/>
    <p:sldId id="286" r:id="rId10"/>
    <p:sldId id="287" r:id="rId11"/>
    <p:sldId id="288" r:id="rId12"/>
    <p:sldId id="298" r:id="rId13"/>
    <p:sldId id="299" r:id="rId14"/>
    <p:sldId id="300" r:id="rId15"/>
    <p:sldId id="289" r:id="rId16"/>
    <p:sldId id="291" r:id="rId17"/>
    <p:sldId id="292" r:id="rId18"/>
    <p:sldId id="296" r:id="rId19"/>
    <p:sldId id="294" r:id="rId20"/>
    <p:sldId id="297" r:id="rId21"/>
    <p:sldId id="293" r:id="rId22"/>
    <p:sldId id="281" r:id="rId23"/>
    <p:sldId id="282" r:id="rId24"/>
  </p:sldIdLst>
  <p:sldSz cx="2438400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74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3817">
          <p15:clr>
            <a:srgbClr val="9AA0A6"/>
          </p15:clr>
        </p15:guide>
        <p15:guide id="4" orient="horz" pos="576">
          <p15:clr>
            <a:srgbClr val="9AA0A6"/>
          </p15:clr>
        </p15:guide>
        <p15:guide id="5" orient="horz" pos="3358">
          <p15:clr>
            <a:srgbClr val="9AA0A6"/>
          </p15:clr>
        </p15:guide>
        <p15:guide id="6" pos="2446">
          <p15:clr>
            <a:srgbClr val="9AA0A6"/>
          </p15:clr>
        </p15:guide>
        <p15:guide id="7" pos="5211">
          <p15:clr>
            <a:srgbClr val="9AA0A6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cCKrzf0UMMOMaFQasogZ+egk0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FBBC05"/>
    <a:srgbClr val="199B3C"/>
    <a:srgbClr val="E73021"/>
    <a:srgbClr val="23D752"/>
    <a:srgbClr val="FF992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30EA49-E1A5-498D-8324-1930EE65C43D}">
  <a:tblStyle styleId="{7F30EA49-E1A5-498D-8324-1930EE65C43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41" d="100"/>
          <a:sy n="41" d="100"/>
        </p:scale>
        <p:origin x="710" y="34"/>
      </p:cViewPr>
      <p:guideLst>
        <p:guide pos="974"/>
        <p:guide pos="5760"/>
        <p:guide orient="horz" pos="3817"/>
        <p:guide orient="horz" pos="576"/>
        <p:guide orient="horz" pos="3358"/>
        <p:guide pos="2446"/>
        <p:guide pos="5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0BE9D2B3-531E-FEDD-5D5D-F4C83378D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6C778A42-A0FB-0256-BE08-D6A6C2E74B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7F39F73F-F264-8F5F-EA40-6F3202631A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651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3853E108-EE7A-557B-5BBC-43971C62E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E20F2D47-C642-28E4-9EEB-90B0C94F1A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2BFA592E-F800-C4AE-96C4-356C6DBEB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631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29F2E4AB-1B0D-DD6C-E92D-EDBA27272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7C073637-32F6-A1D4-135A-5E2B18C821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18F44A00-92A1-5DC9-C65B-AC0E3D07E4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647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29F2E4AB-1B0D-DD6C-E92D-EDBA27272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7C073637-32F6-A1D4-135A-5E2B18C821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18F44A00-92A1-5DC9-C65B-AC0E3D07E4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480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A8F1F5B9-002D-4736-6C3D-D0F462BA9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52A9E2CC-2536-3BA0-A751-AFEF7E7A7F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24C1396E-EADA-A308-003A-3C384BAD2B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19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C0B68258-F518-7615-3620-4A0B8F659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>
            <a:extLst>
              <a:ext uri="{FF2B5EF4-FFF2-40B4-BE49-F238E27FC236}">
                <a16:creationId xmlns:a16="http://schemas.microsoft.com/office/drawing/2014/main" id="{3DF9DB4C-1949-95C6-533C-9B23D7772C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D4097BC5-35E6-5320-C4A9-CA805E3C00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249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29F2E4AB-1B0D-DD6C-E92D-EDBA27272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7C073637-32F6-A1D4-135A-5E2B18C821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18F44A00-92A1-5DC9-C65B-AC0E3D07E4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401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E6D3DE8F-B07B-62F8-C9E0-4EA0249BB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>
            <a:extLst>
              <a:ext uri="{FF2B5EF4-FFF2-40B4-BE49-F238E27FC236}">
                <a16:creationId xmlns:a16="http://schemas.microsoft.com/office/drawing/2014/main" id="{BFE991BF-C95D-D372-DB8E-8698487D26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54659734-388A-BA47-63C2-397A6F908D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394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F2959788-67B4-31EA-C715-80975394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1B772924-9BFA-FF7F-617D-4085EE97FD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1BF70BB1-E62B-CD54-11CE-13A43AAD9C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345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29F2E4AB-1B0D-DD6C-E92D-EDBA27272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7C073637-32F6-A1D4-135A-5E2B18C821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18F44A00-92A1-5DC9-C65B-AC0E3D07E4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397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F13D32DC-7101-B90D-F297-77393202E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1A793701-2527-D37F-93B9-E22B5C7FA9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068B7B84-89DD-D66D-55C4-4E2A8EEFE6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956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7BC8877A-45D5-0A20-4F07-C705E0E36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>
            <a:extLst>
              <a:ext uri="{FF2B5EF4-FFF2-40B4-BE49-F238E27FC236}">
                <a16:creationId xmlns:a16="http://schemas.microsoft.com/office/drawing/2014/main" id="{29AE1A7A-4D79-7274-639B-E87A32C7C5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EA912D68-05D3-9396-2EDF-5987CA557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223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Google Shape;268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B998A510-C194-8285-EF38-A40988E6D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>
            <a:extLst>
              <a:ext uri="{FF2B5EF4-FFF2-40B4-BE49-F238E27FC236}">
                <a16:creationId xmlns:a16="http://schemas.microsoft.com/office/drawing/2014/main" id="{EB0CA9E7-AE9D-00F6-C1EC-EC3F34A532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3F8412C7-C806-2979-E033-6CFA097F2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322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851EC8CA-369E-2962-3659-018443724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130F7722-55B1-9E74-F398-3E1015772C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3EDDA687-E8BD-3900-D3BB-439E50DC17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363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2384EDC9-484E-107F-8170-098EC7E8D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7448187E-49D4-866A-C4AF-B79577AC14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7EB034E0-915A-A5EF-A1B5-44898D650E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655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9E0A93A5-00EB-D40D-8BE0-DC90328C8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>
            <a:extLst>
              <a:ext uri="{FF2B5EF4-FFF2-40B4-BE49-F238E27FC236}">
                <a16:creationId xmlns:a16="http://schemas.microsoft.com/office/drawing/2014/main" id="{F1B2A5FC-E23A-8A79-5024-58CED4AEB9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A2649214-4EE5-835D-F116-A1B44B24F6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71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>
  <p:cSld name="(Avoid) Title, Subtitle, Bullets_1_2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2536850" y="4556050"/>
            <a:ext cx="12287100" cy="3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title" idx="2"/>
          </p:nvPr>
        </p:nvSpPr>
        <p:spPr>
          <a:xfrm>
            <a:off x="2536854" y="8001552"/>
            <a:ext cx="11988000" cy="10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title" idx="3"/>
          </p:nvPr>
        </p:nvSpPr>
        <p:spPr>
          <a:xfrm>
            <a:off x="4212078" y="9764700"/>
            <a:ext cx="4184100" cy="12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575" y="1152750"/>
            <a:ext cx="8518799" cy="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, Subhead, 2-Col Bullets">
  <p:cSld name="(Avoid) Title, Subtitle, Bullets_1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0"/>
          <p:cNvSpPr txBox="1">
            <a:spLocks noGrp="1"/>
          </p:cNvSpPr>
          <p:nvPr>
            <p:ph type="title"/>
          </p:nvPr>
        </p:nvSpPr>
        <p:spPr>
          <a:xfrm>
            <a:off x="1366906" y="1128100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title" idx="2"/>
          </p:nvPr>
        </p:nvSpPr>
        <p:spPr>
          <a:xfrm>
            <a:off x="1469575" y="3104203"/>
            <a:ext cx="218628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body" idx="1"/>
          </p:nvPr>
        </p:nvSpPr>
        <p:spPr>
          <a:xfrm>
            <a:off x="1598150" y="4832775"/>
            <a:ext cx="8437800" cy="57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body" idx="3"/>
          </p:nvPr>
        </p:nvSpPr>
        <p:spPr>
          <a:xfrm>
            <a:off x="10915400" y="4832775"/>
            <a:ext cx="8437800" cy="57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20" name="Google Shape;2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825" y="12634250"/>
            <a:ext cx="2988526" cy="5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(Avoid) Title, Subtitle, Bullets_1_2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1"/>
          <p:cNvSpPr txBox="1">
            <a:spLocks noGrp="1"/>
          </p:cNvSpPr>
          <p:nvPr>
            <p:ph type="title"/>
          </p:nvPr>
        </p:nvSpPr>
        <p:spPr>
          <a:xfrm>
            <a:off x="2941435" y="4449200"/>
            <a:ext cx="12287100" cy="3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title" idx="2"/>
          </p:nvPr>
        </p:nvSpPr>
        <p:spPr>
          <a:xfrm>
            <a:off x="4616662" y="9657850"/>
            <a:ext cx="4184100" cy="12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575" y="1152750"/>
            <a:ext cx="3464486" cy="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">
  <p:cSld name="(Avoid) Title, Subtitle, Bullets_1_1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2"/>
          <p:cNvSpPr txBox="1">
            <a:spLocks noGrp="1"/>
          </p:cNvSpPr>
          <p:nvPr>
            <p:ph type="title"/>
          </p:nvPr>
        </p:nvSpPr>
        <p:spPr>
          <a:xfrm>
            <a:off x="3850100" y="5171200"/>
            <a:ext cx="16709400" cy="2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title" idx="2"/>
          </p:nvPr>
        </p:nvSpPr>
        <p:spPr>
          <a:xfrm>
            <a:off x="3885317" y="8484700"/>
            <a:ext cx="12913500" cy="16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>
            <a:spLocks noGrp="1"/>
          </p:cNvSpPr>
          <p:nvPr>
            <p:ph type="title"/>
          </p:nvPr>
        </p:nvSpPr>
        <p:spPr>
          <a:xfrm>
            <a:off x="2084600" y="3291925"/>
            <a:ext cx="18193800" cy="2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8"/>
          <p:cNvSpPr txBox="1">
            <a:spLocks noGrp="1"/>
          </p:cNvSpPr>
          <p:nvPr>
            <p:ph type="body" idx="1"/>
          </p:nvPr>
        </p:nvSpPr>
        <p:spPr>
          <a:xfrm>
            <a:off x="2079349" y="7573274"/>
            <a:ext cx="16234200" cy="5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●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○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■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●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○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■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●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○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■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okwi.com/projects/375659283936335873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respum/edge-ai" TargetMode="External"/><Relationship Id="rId3" Type="http://schemas.openxmlformats.org/officeDocument/2006/relationships/hyperlink" Target="https://www.arduino.cc/" TargetMode="External"/><Relationship Id="rId7" Type="http://schemas.openxmlformats.org/officeDocument/2006/relationships/hyperlink" Target="https://www.ibm.com/think/topics/small-language-model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dgeimpulse.com/" TargetMode="External"/><Relationship Id="rId5" Type="http://schemas.openxmlformats.org/officeDocument/2006/relationships/hyperlink" Target="https://www.tensorflow.org/lite" TargetMode="External"/><Relationship Id="rId4" Type="http://schemas.openxmlformats.org/officeDocument/2006/relationships/hyperlink" Target="https://www.raspberrypi.org/" TargetMode="External"/><Relationship Id="rId9" Type="http://schemas.openxmlformats.org/officeDocument/2006/relationships/hyperlink" Target="https://www.teachmemicro.com/tinyml-with-esp32-tutorial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"/>
          <p:cNvSpPr/>
          <p:nvPr/>
        </p:nvSpPr>
        <p:spPr>
          <a:xfrm>
            <a:off x="16369991" y="3122341"/>
            <a:ext cx="8036312" cy="9503666"/>
          </a:xfrm>
          <a:prstGeom prst="rect">
            <a:avLst/>
          </a:prstGeom>
          <a:solidFill>
            <a:srgbClr val="2B82FB"/>
          </a:solidFill>
          <a:ln w="25400" cap="flat" cmpd="sng">
            <a:solidFill>
              <a:srgbClr val="2B82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"/>
          <p:cNvSpPr txBox="1"/>
          <p:nvPr/>
        </p:nvSpPr>
        <p:spPr>
          <a:xfrm>
            <a:off x="16503805" y="10819037"/>
            <a:ext cx="8522615" cy="178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Nitin Tiwari</a:t>
            </a:r>
            <a:endParaRPr dirty="0"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Developer Expert – Machine Learning</a:t>
            </a:r>
            <a:br>
              <a:rPr lang="en-US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Senior Data Scientist at Zelar</a:t>
            </a:r>
            <a:endParaRPr dirty="0"/>
          </a:p>
        </p:txBody>
      </p:sp>
      <p:pic>
        <p:nvPicPr>
          <p:cNvPr id="36" name="Google Shape;36;p1" descr="profile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7687" y="2965283"/>
            <a:ext cx="8058615" cy="778543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"/>
          <p:cNvSpPr txBox="1">
            <a:spLocks noGrp="1"/>
          </p:cNvSpPr>
          <p:nvPr>
            <p:ph type="title"/>
          </p:nvPr>
        </p:nvSpPr>
        <p:spPr>
          <a:xfrm>
            <a:off x="2366687" y="4716150"/>
            <a:ext cx="13736759" cy="214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rgbClr val="2B82FB"/>
                </a:solidFill>
              </a:rPr>
              <a:t>Internet of Things and </a:t>
            </a:r>
            <a:br>
              <a:rPr lang="en-US" sz="5400" b="1" dirty="0">
                <a:solidFill>
                  <a:srgbClr val="2B82FB"/>
                </a:solidFill>
              </a:rPr>
            </a:br>
            <a:r>
              <a:rPr lang="en-US" sz="5400" b="1" dirty="0">
                <a:solidFill>
                  <a:srgbClr val="2B82FB"/>
                </a:solidFill>
              </a:rPr>
              <a:t>Edge AI</a:t>
            </a:r>
            <a:endParaRPr sz="5400" b="1" dirty="0">
              <a:solidFill>
                <a:srgbClr val="2B82FB"/>
              </a:solidFill>
            </a:endParaRPr>
          </a:p>
        </p:txBody>
      </p:sp>
      <p:pic>
        <p:nvPicPr>
          <p:cNvPr id="1026" name="Picture 2" descr="Google Cloud IoT Core | Google Cloud Platform">
            <a:extLst>
              <a:ext uri="{FF2B5EF4-FFF2-40B4-BE49-F238E27FC236}">
                <a16:creationId xmlns:a16="http://schemas.microsoft.com/office/drawing/2014/main" id="{72299979-F88E-684E-D6E0-6511DB4EF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874" y="6858000"/>
            <a:ext cx="3848489" cy="384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2B5F2AA6-C692-5B7D-CE47-F36370AF9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0E3B12D6-AE60-B9D7-7F6F-2FBE5A63F5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Applications of IoT</a:t>
            </a:r>
            <a:endParaRPr sz="5400" b="1" dirty="0">
              <a:latin typeface="Google Sans"/>
            </a:endParaRPr>
          </a:p>
        </p:txBody>
      </p:sp>
      <p:pic>
        <p:nvPicPr>
          <p:cNvPr id="4100" name="Picture 4" descr="Automatic Watering System for My Plants | Arduino Project Hub">
            <a:extLst>
              <a:ext uri="{FF2B5EF4-FFF2-40B4-BE49-F238E27FC236}">
                <a16:creationId xmlns:a16="http://schemas.microsoft.com/office/drawing/2014/main" id="{C2C121B1-172B-89BC-BE9B-77A982833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7412" y="3001107"/>
            <a:ext cx="8185883" cy="6137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me Smart IoT Home: Domesticating IoT | Toptal®">
            <a:extLst>
              <a:ext uri="{FF2B5EF4-FFF2-40B4-BE49-F238E27FC236}">
                <a16:creationId xmlns:a16="http://schemas.microsoft.com/office/drawing/2014/main" id="{72DA8E00-5530-1770-98A6-D6924C564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67" y="3001107"/>
            <a:ext cx="10972628" cy="6137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8AB087-D49D-D638-BE27-A22F1B99AC93}"/>
              </a:ext>
            </a:extLst>
          </p:cNvPr>
          <p:cNvSpPr txBox="1"/>
          <p:nvPr/>
        </p:nvSpPr>
        <p:spPr>
          <a:xfrm>
            <a:off x="3879210" y="9331391"/>
            <a:ext cx="5931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4285F4"/>
                </a:solidFill>
                <a:latin typeface="Google Sans"/>
              </a:rPr>
              <a:t>Home Automation</a:t>
            </a:r>
            <a:endParaRPr lang="en-IN" sz="4000" b="1" dirty="0">
              <a:solidFill>
                <a:srgbClr val="4285F4"/>
              </a:solidFill>
              <a:latin typeface="Google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1BF43-D241-AF94-A559-699F62338D62}"/>
              </a:ext>
            </a:extLst>
          </p:cNvPr>
          <p:cNvSpPr txBox="1"/>
          <p:nvPr/>
        </p:nvSpPr>
        <p:spPr>
          <a:xfrm>
            <a:off x="15694414" y="9331391"/>
            <a:ext cx="5931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99B3C"/>
                </a:solidFill>
                <a:latin typeface="Google Sans"/>
              </a:rPr>
              <a:t>Smart Irrigation System</a:t>
            </a:r>
            <a:endParaRPr lang="en-IN" sz="4000" b="1" dirty="0">
              <a:solidFill>
                <a:srgbClr val="199B3C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13782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3CA0198F-51EE-AC2F-D51D-6BD345A9B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952EB51F-8C7D-1897-19C0-AC84B60514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Applications of IoT</a:t>
            </a:r>
            <a:endParaRPr sz="5400" b="1" dirty="0">
              <a:latin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6B0EB0-5472-4A09-CF86-170458BEC319}"/>
              </a:ext>
            </a:extLst>
          </p:cNvPr>
          <p:cNvSpPr txBox="1"/>
          <p:nvPr/>
        </p:nvSpPr>
        <p:spPr>
          <a:xfrm>
            <a:off x="3364522" y="10551196"/>
            <a:ext cx="5931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E73021"/>
                </a:solidFill>
                <a:latin typeface="Google Sans"/>
              </a:rPr>
              <a:t>Smart Wearables</a:t>
            </a:r>
            <a:endParaRPr lang="en-IN" sz="4000" b="1" dirty="0">
              <a:solidFill>
                <a:srgbClr val="E73021"/>
              </a:solidFill>
              <a:latin typeface="Google Sans"/>
            </a:endParaRPr>
          </a:p>
        </p:txBody>
      </p:sp>
      <p:pic>
        <p:nvPicPr>
          <p:cNvPr id="5122" name="Picture 2" descr="Monitor your heart rate with Apple Watch - Apple Support">
            <a:extLst>
              <a:ext uri="{FF2B5EF4-FFF2-40B4-BE49-F238E27FC236}">
                <a16:creationId xmlns:a16="http://schemas.microsoft.com/office/drawing/2014/main" id="{99B4FF50-9B03-4862-917B-28BCD498E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335" y="2659241"/>
            <a:ext cx="4286250" cy="712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lleviate Planogram Compliance Issues with Augmented Reality - InContext  Solutions">
            <a:extLst>
              <a:ext uri="{FF2B5EF4-FFF2-40B4-BE49-F238E27FC236}">
                <a16:creationId xmlns:a16="http://schemas.microsoft.com/office/drawing/2014/main" id="{7B741DB6-2F7A-5E46-ADED-97E783488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2831" y="1774856"/>
            <a:ext cx="5931876" cy="889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1C131E-2E49-1772-23EB-62BE2583063C}"/>
              </a:ext>
            </a:extLst>
          </p:cNvPr>
          <p:cNvSpPr txBox="1"/>
          <p:nvPr/>
        </p:nvSpPr>
        <p:spPr>
          <a:xfrm>
            <a:off x="14442830" y="10551196"/>
            <a:ext cx="5931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4285F4"/>
                </a:solidFill>
                <a:latin typeface="Google Sans"/>
              </a:rPr>
              <a:t>Planogram Compliance</a:t>
            </a:r>
            <a:endParaRPr lang="en-IN" sz="4000" b="1" dirty="0">
              <a:solidFill>
                <a:srgbClr val="4285F4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363561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359061B2-4147-F90C-85A1-BBC22C37B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B1CFF93A-EDC3-0EFE-D9E2-AE504C0887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Waymo Self-driving Car</a:t>
            </a:r>
            <a:endParaRPr sz="5400" b="1" dirty="0">
              <a:latin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E9958-5B36-B86D-330B-226A1C95965C}"/>
              </a:ext>
            </a:extLst>
          </p:cNvPr>
          <p:cNvSpPr txBox="1"/>
          <p:nvPr/>
        </p:nvSpPr>
        <p:spPr>
          <a:xfrm>
            <a:off x="6888726" y="10876223"/>
            <a:ext cx="10606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Google Sans"/>
              </a:rPr>
              <a:t>Waymo Self-Driving Car, San Francisco, USA</a:t>
            </a:r>
            <a:endParaRPr lang="en-IN" sz="4000" b="1" dirty="0">
              <a:solidFill>
                <a:schemeClr val="tx1"/>
              </a:solidFill>
              <a:latin typeface="Google Sans"/>
            </a:endParaRPr>
          </a:p>
        </p:txBody>
      </p:sp>
      <p:pic>
        <p:nvPicPr>
          <p:cNvPr id="3" name="waymo">
            <a:hlinkClick r:id="" action="ppaction://media"/>
            <a:extLst>
              <a:ext uri="{FF2B5EF4-FFF2-40B4-BE49-F238E27FC236}">
                <a16:creationId xmlns:a16="http://schemas.microsoft.com/office/drawing/2014/main" id="{F628D630-F039-EEB9-8A02-3A9BDBB802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04752" y="2131891"/>
            <a:ext cx="14312749" cy="806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8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359061B2-4147-F90C-85A1-BBC22C37B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B1CFF93A-EDC3-0EFE-D9E2-AE504C0887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How does Waymo work?</a:t>
            </a:r>
            <a:endParaRPr sz="5400" b="1" dirty="0">
              <a:latin typeface="Google Sans"/>
            </a:endParaRPr>
          </a:p>
        </p:txBody>
      </p:sp>
      <p:pic>
        <p:nvPicPr>
          <p:cNvPr id="9224" name="Picture 8" descr="Waymo is still good at avoiding serious distraction and death after 56.7  million miles | The Verge">
            <a:extLst>
              <a:ext uri="{FF2B5EF4-FFF2-40B4-BE49-F238E27FC236}">
                <a16:creationId xmlns:a16="http://schemas.microsoft.com/office/drawing/2014/main" id="{0012AB8B-CFF1-464A-D226-E0310BE8F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303" y="2456945"/>
            <a:ext cx="14025927" cy="925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1AABD0-2185-BB98-48FB-BFC7E955B17A}"/>
              </a:ext>
            </a:extLst>
          </p:cNvPr>
          <p:cNvCxnSpPr>
            <a:cxnSpLocks/>
          </p:cNvCxnSpPr>
          <p:nvPr/>
        </p:nvCxnSpPr>
        <p:spPr>
          <a:xfrm flipH="1">
            <a:off x="9964615" y="1781908"/>
            <a:ext cx="3024554" cy="20867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3CE58-CB96-5149-F582-E5D4B12CB132}"/>
              </a:ext>
            </a:extLst>
          </p:cNvPr>
          <p:cNvCxnSpPr/>
          <p:nvPr/>
        </p:nvCxnSpPr>
        <p:spPr>
          <a:xfrm>
            <a:off x="12989169" y="1781908"/>
            <a:ext cx="187569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2ADDDB8-65AD-CAE7-4D3B-76C91249ABD1}"/>
              </a:ext>
            </a:extLst>
          </p:cNvPr>
          <p:cNvSpPr/>
          <p:nvPr/>
        </p:nvSpPr>
        <p:spPr>
          <a:xfrm>
            <a:off x="14864862" y="1234570"/>
            <a:ext cx="7435301" cy="1094675"/>
          </a:xfrm>
          <a:prstGeom prst="rect">
            <a:avLst/>
          </a:prstGeom>
          <a:solidFill>
            <a:srgbClr val="E7302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Google Sans"/>
              </a:rPr>
              <a:t>A forward-facing camera works with 8 others stationed around the car to provide 360</a:t>
            </a:r>
            <a:r>
              <a:rPr lang="en-IN" sz="2800" b="1" dirty="0"/>
              <a:t>°</a:t>
            </a:r>
            <a:r>
              <a:rPr lang="en-US" sz="2800" b="1" dirty="0">
                <a:latin typeface="Google Sans"/>
              </a:rPr>
              <a:t> vision.</a:t>
            </a:r>
            <a:endParaRPr lang="en-IN" sz="2800" b="1" dirty="0">
              <a:latin typeface="Google San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8DDCEB-FCF3-403E-3625-29661C96D0E4}"/>
              </a:ext>
            </a:extLst>
          </p:cNvPr>
          <p:cNvCxnSpPr>
            <a:cxnSpLocks/>
          </p:cNvCxnSpPr>
          <p:nvPr/>
        </p:nvCxnSpPr>
        <p:spPr>
          <a:xfrm flipH="1" flipV="1">
            <a:off x="15557958" y="9172175"/>
            <a:ext cx="1311789" cy="1595352"/>
          </a:xfrm>
          <a:prstGeom prst="straightConnector1">
            <a:avLst/>
          </a:prstGeom>
          <a:ln w="57150">
            <a:solidFill>
              <a:srgbClr val="199B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BC20AD-CA70-9CC3-BC66-23B23D3E8ED3}"/>
              </a:ext>
            </a:extLst>
          </p:cNvPr>
          <p:cNvCxnSpPr/>
          <p:nvPr/>
        </p:nvCxnSpPr>
        <p:spPr>
          <a:xfrm>
            <a:off x="16869747" y="10767527"/>
            <a:ext cx="1875693" cy="0"/>
          </a:xfrm>
          <a:prstGeom prst="line">
            <a:avLst/>
          </a:prstGeom>
          <a:ln w="57150">
            <a:solidFill>
              <a:srgbClr val="199B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C75515F-45C9-D942-F2E5-4A19C8AA5B99}"/>
              </a:ext>
            </a:extLst>
          </p:cNvPr>
          <p:cNvSpPr/>
          <p:nvPr/>
        </p:nvSpPr>
        <p:spPr>
          <a:xfrm>
            <a:off x="18745441" y="10220189"/>
            <a:ext cx="5028960" cy="1094675"/>
          </a:xfrm>
          <a:prstGeom prst="rect">
            <a:avLst/>
          </a:prstGeom>
          <a:solidFill>
            <a:srgbClr val="199B3C"/>
          </a:solidFill>
          <a:ln>
            <a:solidFill>
              <a:srgbClr val="199B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Google Sans"/>
              </a:rPr>
              <a:t>Self-driving sensors integrated into the hybrid minivan</a:t>
            </a:r>
            <a:endParaRPr lang="en-IN" sz="2800" b="1" dirty="0">
              <a:latin typeface="Google San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1F9F8C-D300-59EF-DF21-DB7D2DF52987}"/>
              </a:ext>
            </a:extLst>
          </p:cNvPr>
          <p:cNvCxnSpPr/>
          <p:nvPr/>
        </p:nvCxnSpPr>
        <p:spPr>
          <a:xfrm>
            <a:off x="8210939" y="3340359"/>
            <a:ext cx="970383" cy="914400"/>
          </a:xfrm>
          <a:prstGeom prst="straightConnector1">
            <a:avLst/>
          </a:prstGeom>
          <a:ln w="57150">
            <a:solidFill>
              <a:srgbClr val="FBBC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E8EE09-A440-42DA-2C4B-2DEEC52F243E}"/>
              </a:ext>
            </a:extLst>
          </p:cNvPr>
          <p:cNvCxnSpPr/>
          <p:nvPr/>
        </p:nvCxnSpPr>
        <p:spPr>
          <a:xfrm>
            <a:off x="6335246" y="3340359"/>
            <a:ext cx="1875693" cy="0"/>
          </a:xfrm>
          <a:prstGeom prst="line">
            <a:avLst/>
          </a:prstGeom>
          <a:ln w="57150">
            <a:solidFill>
              <a:srgbClr val="FBBC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E02C66F-4DAC-2A68-8E1D-92FBA865117E}"/>
              </a:ext>
            </a:extLst>
          </p:cNvPr>
          <p:cNvSpPr/>
          <p:nvPr/>
        </p:nvSpPr>
        <p:spPr>
          <a:xfrm>
            <a:off x="653143" y="2740814"/>
            <a:ext cx="5682103" cy="1094675"/>
          </a:xfrm>
          <a:prstGeom prst="rect">
            <a:avLst/>
          </a:prstGeom>
          <a:solidFill>
            <a:srgbClr val="FBBC05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Google Sans"/>
              </a:rPr>
              <a:t>LiDAR system that shoots lasers so that the car can see its surroundings</a:t>
            </a:r>
            <a:endParaRPr lang="en-IN" sz="2800" b="1" dirty="0">
              <a:solidFill>
                <a:schemeClr val="bg1"/>
              </a:solidFill>
              <a:latin typeface="Google San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495103-0EE4-B07A-F5F7-B6EC84AF2F74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019869" y="6575994"/>
            <a:ext cx="1235127" cy="829344"/>
          </a:xfrm>
          <a:prstGeom prst="straightConnector1">
            <a:avLst/>
          </a:prstGeom>
          <a:ln w="57150">
            <a:solidFill>
              <a:srgbClr val="4285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7E529A2-0AE1-0472-004E-57CBCEE9CC45}"/>
              </a:ext>
            </a:extLst>
          </p:cNvPr>
          <p:cNvCxnSpPr/>
          <p:nvPr/>
        </p:nvCxnSpPr>
        <p:spPr>
          <a:xfrm>
            <a:off x="3144176" y="7375903"/>
            <a:ext cx="1875693" cy="0"/>
          </a:xfrm>
          <a:prstGeom prst="line">
            <a:avLst/>
          </a:prstGeom>
          <a:ln w="57150">
            <a:solidFill>
              <a:srgbClr val="428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A4A2E32-171E-4E6A-7D24-3EF945F234DD}"/>
              </a:ext>
            </a:extLst>
          </p:cNvPr>
          <p:cNvSpPr/>
          <p:nvPr/>
        </p:nvSpPr>
        <p:spPr>
          <a:xfrm>
            <a:off x="242595" y="6858000"/>
            <a:ext cx="4777274" cy="1094675"/>
          </a:xfrm>
          <a:prstGeom prst="rect">
            <a:avLst/>
          </a:prstGeom>
          <a:solidFill>
            <a:srgbClr val="4285F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Google Sans"/>
              </a:rPr>
              <a:t>Radar sensors that can detect objects in rain, fog, or snow</a:t>
            </a:r>
            <a:endParaRPr lang="en-IN" sz="2800" b="1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613477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E0894143-5141-5A73-62BB-10A98C8C1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C79DF5F8-EEF4-11B8-1FB1-2EF48E712C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What does the Waymo car see?</a:t>
            </a:r>
            <a:endParaRPr sz="5400" b="1" dirty="0">
              <a:latin typeface="Google Sans"/>
            </a:endParaRPr>
          </a:p>
        </p:txBody>
      </p:sp>
      <p:pic>
        <p:nvPicPr>
          <p:cNvPr id="10244" name="Picture 4" descr="Recreating the self-driving experience: the making of the Waymo 360° video  | by Waymo Team | Waymo | Medium">
            <a:extLst>
              <a:ext uri="{FF2B5EF4-FFF2-40B4-BE49-F238E27FC236}">
                <a16:creationId xmlns:a16="http://schemas.microsoft.com/office/drawing/2014/main" id="{25166197-F121-690E-9F60-1E93904A4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95" y="2269088"/>
            <a:ext cx="12116378" cy="681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ow our cars drive - Waymo Help">
            <a:extLst>
              <a:ext uri="{FF2B5EF4-FFF2-40B4-BE49-F238E27FC236}">
                <a16:creationId xmlns:a16="http://schemas.microsoft.com/office/drawing/2014/main" id="{851419D2-62D1-17AE-4E5F-638AC90A9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2983" y="2269088"/>
            <a:ext cx="10473093" cy="681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974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28930B3D-26B8-D188-455B-8C1217AB3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>
            <a:extLst>
              <a:ext uri="{FF2B5EF4-FFF2-40B4-BE49-F238E27FC236}">
                <a16:creationId xmlns:a16="http://schemas.microsoft.com/office/drawing/2014/main" id="{DF10C380-D480-AE57-8993-52505B1C9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88277" y="6250748"/>
            <a:ext cx="12287100" cy="121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 b="1" dirty="0">
                <a:solidFill>
                  <a:srgbClr val="2B82FB"/>
                </a:solidFill>
                <a:latin typeface="Google Sans"/>
              </a:rPr>
              <a:t>Arduino Simulator</a:t>
            </a:r>
            <a:endParaRPr sz="7200" b="1" dirty="0">
              <a:solidFill>
                <a:srgbClr val="2B82FB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187029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359061B2-4147-F90C-85A1-BBC22C37B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D70B4D-6381-2D8E-7F74-D58122BF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9926" y="449876"/>
            <a:ext cx="12086445" cy="116339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E0B3F9-656A-DA1E-D373-EF7B6E2E0947}"/>
              </a:ext>
            </a:extLst>
          </p:cNvPr>
          <p:cNvSpPr txBox="1"/>
          <p:nvPr/>
        </p:nvSpPr>
        <p:spPr>
          <a:xfrm>
            <a:off x="1828798" y="449876"/>
            <a:ext cx="10221373" cy="11633954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n-IN" sz="2900" dirty="0">
                <a:solidFill>
                  <a:schemeClr val="bg1">
                    <a:lumMod val="95000"/>
                  </a:schemeClr>
                </a:solidFill>
                <a:latin typeface="Google Sans"/>
                <a:cs typeface="Courier New" panose="02070309020205020404" pitchFamily="49" charset="0"/>
              </a:rPr>
              <a:t>// Pin connected to the LED</a:t>
            </a:r>
          </a:p>
          <a:p>
            <a:r>
              <a:rPr lang="en-IN" sz="2900" dirty="0" err="1">
                <a:solidFill>
                  <a:srgbClr val="4285F4"/>
                </a:solidFill>
                <a:latin typeface="Google Sans"/>
                <a:cs typeface="Courier New" panose="02070309020205020404" pitchFamily="49" charset="0"/>
              </a:rPr>
              <a:t>const</a:t>
            </a:r>
            <a:r>
              <a:rPr lang="en-IN" sz="2900" dirty="0">
                <a:solidFill>
                  <a:srgbClr val="4285F4"/>
                </a:solidFill>
                <a:latin typeface="Google Sans"/>
                <a:cs typeface="Courier New" panose="02070309020205020404" pitchFamily="49" charset="0"/>
              </a:rPr>
              <a:t> int </a:t>
            </a:r>
            <a:r>
              <a:rPr lang="en-IN" sz="2900" dirty="0" err="1">
                <a:solidFill>
                  <a:srgbClr val="199B3C"/>
                </a:solidFill>
                <a:latin typeface="Google Sans"/>
                <a:cs typeface="Courier New" panose="02070309020205020404" pitchFamily="49" charset="0"/>
              </a:rPr>
              <a:t>ledPin</a:t>
            </a:r>
            <a:r>
              <a:rPr lang="en-IN" sz="2900" dirty="0">
                <a:solidFill>
                  <a:srgbClr val="199B3C"/>
                </a:solidFill>
                <a:latin typeface="Google Sans"/>
                <a:cs typeface="Courier New" panose="02070309020205020404" pitchFamily="49" charset="0"/>
              </a:rPr>
              <a:t> = 13;</a:t>
            </a:r>
            <a:br>
              <a:rPr lang="en-IN" sz="2900" dirty="0">
                <a:solidFill>
                  <a:srgbClr val="199B3C"/>
                </a:solidFill>
                <a:latin typeface="Google Sans"/>
                <a:cs typeface="Courier New" panose="02070309020205020404" pitchFamily="49" charset="0"/>
              </a:rPr>
            </a:br>
            <a:endParaRPr lang="en-IN" sz="2900" dirty="0">
              <a:solidFill>
                <a:srgbClr val="199B3C"/>
              </a:solidFill>
              <a:latin typeface="Google Sans"/>
              <a:cs typeface="Courier New" panose="02070309020205020404" pitchFamily="49" charset="0"/>
            </a:endParaRPr>
          </a:p>
          <a:p>
            <a:r>
              <a:rPr lang="en-IN" sz="2900" dirty="0">
                <a:solidFill>
                  <a:schemeClr val="bg1">
                    <a:lumMod val="95000"/>
                  </a:schemeClr>
                </a:solidFill>
                <a:latin typeface="Google Sans"/>
                <a:cs typeface="Courier New" panose="02070309020205020404" pitchFamily="49" charset="0"/>
              </a:rPr>
              <a:t>// Setup function runs once the start </a:t>
            </a:r>
          </a:p>
          <a:p>
            <a:r>
              <a:rPr lang="en-IN" sz="2900" dirty="0">
                <a:solidFill>
                  <a:srgbClr val="4285F4"/>
                </a:solidFill>
                <a:latin typeface="Google Sans"/>
                <a:cs typeface="Courier New" panose="02070309020205020404" pitchFamily="49" charset="0"/>
              </a:rPr>
              <a:t>void</a:t>
            </a:r>
            <a:r>
              <a:rPr lang="en-IN" sz="2900" dirty="0">
                <a:latin typeface="Google Sans"/>
                <a:cs typeface="Courier New" panose="02070309020205020404" pitchFamily="49" charset="0"/>
              </a:rPr>
              <a:t> </a:t>
            </a:r>
            <a:r>
              <a:rPr lang="en-IN" sz="2900" dirty="0">
                <a:solidFill>
                  <a:srgbClr val="199B3C"/>
                </a:solidFill>
                <a:latin typeface="Google Sans"/>
                <a:cs typeface="Courier New" panose="02070309020205020404" pitchFamily="49" charset="0"/>
              </a:rPr>
              <a:t>setup</a:t>
            </a:r>
            <a:r>
              <a:rPr lang="en-IN" sz="2900" dirty="0">
                <a:solidFill>
                  <a:srgbClr val="FBBC05"/>
                </a:solidFill>
                <a:latin typeface="Google Sans"/>
                <a:cs typeface="Courier New" panose="02070309020205020404" pitchFamily="49" charset="0"/>
              </a:rPr>
              <a:t>() {</a:t>
            </a:r>
            <a:br>
              <a:rPr lang="en-IN" sz="2900" dirty="0">
                <a:solidFill>
                  <a:srgbClr val="FBBC05"/>
                </a:solidFill>
                <a:latin typeface="Google Sans"/>
                <a:cs typeface="Courier New" panose="02070309020205020404" pitchFamily="49" charset="0"/>
              </a:rPr>
            </a:br>
            <a:endParaRPr lang="en-IN" sz="2900" dirty="0">
              <a:solidFill>
                <a:srgbClr val="FBBC05"/>
              </a:solidFill>
              <a:latin typeface="Google Sans"/>
              <a:cs typeface="Courier New" panose="02070309020205020404" pitchFamily="49" charset="0"/>
            </a:endParaRPr>
          </a:p>
          <a:p>
            <a:r>
              <a:rPr lang="en-IN" sz="2900" dirty="0">
                <a:solidFill>
                  <a:schemeClr val="bg1">
                    <a:lumMod val="95000"/>
                  </a:schemeClr>
                </a:solidFill>
                <a:latin typeface="Google Sans"/>
                <a:cs typeface="Courier New" panose="02070309020205020404" pitchFamily="49" charset="0"/>
              </a:rPr>
              <a:t>// Initialize the digital pin as an output </a:t>
            </a:r>
          </a:p>
          <a:p>
            <a:r>
              <a:rPr lang="en-IN" sz="2900" dirty="0" err="1">
                <a:solidFill>
                  <a:srgbClr val="E73021"/>
                </a:solidFill>
                <a:latin typeface="Google Sans"/>
                <a:cs typeface="Courier New" panose="02070309020205020404" pitchFamily="49" charset="0"/>
              </a:rPr>
              <a:t>pinMode</a:t>
            </a:r>
            <a:r>
              <a:rPr lang="en-IN" sz="2900" dirty="0">
                <a:solidFill>
                  <a:srgbClr val="199B3C"/>
                </a:solidFill>
                <a:latin typeface="Google Sans"/>
                <a:cs typeface="Courier New" panose="02070309020205020404" pitchFamily="49" charset="0"/>
              </a:rPr>
              <a:t>(</a:t>
            </a:r>
            <a:r>
              <a:rPr lang="en-IN" sz="2900" dirty="0" err="1">
                <a:solidFill>
                  <a:srgbClr val="199B3C"/>
                </a:solidFill>
                <a:latin typeface="Google Sans"/>
                <a:cs typeface="Courier New" panose="02070309020205020404" pitchFamily="49" charset="0"/>
              </a:rPr>
              <a:t>ledPin</a:t>
            </a:r>
            <a:r>
              <a:rPr lang="en-IN" sz="2900" dirty="0">
                <a:solidFill>
                  <a:srgbClr val="199B3C"/>
                </a:solidFill>
                <a:latin typeface="Google Sans"/>
                <a:cs typeface="Courier New" panose="02070309020205020404" pitchFamily="49" charset="0"/>
              </a:rPr>
              <a:t>, OUTPUT);</a:t>
            </a:r>
          </a:p>
          <a:p>
            <a:r>
              <a:rPr lang="en-IN" sz="2900" dirty="0">
                <a:solidFill>
                  <a:srgbClr val="FBBC05"/>
                </a:solidFill>
                <a:latin typeface="Google Sans"/>
                <a:cs typeface="Courier New" panose="02070309020205020404" pitchFamily="49" charset="0"/>
              </a:rPr>
              <a:t>}</a:t>
            </a:r>
            <a:br>
              <a:rPr lang="en-IN" sz="2900" dirty="0">
                <a:solidFill>
                  <a:srgbClr val="FBBC05"/>
                </a:solidFill>
                <a:latin typeface="Google Sans"/>
                <a:cs typeface="Courier New" panose="02070309020205020404" pitchFamily="49" charset="0"/>
              </a:rPr>
            </a:br>
            <a:endParaRPr lang="en-IN" sz="2900" dirty="0">
              <a:solidFill>
                <a:srgbClr val="FBBC05"/>
              </a:solidFill>
              <a:latin typeface="Google Sans"/>
              <a:cs typeface="Courier New" panose="02070309020205020404" pitchFamily="49" charset="0"/>
            </a:endParaRPr>
          </a:p>
          <a:p>
            <a:r>
              <a:rPr lang="en-IN" sz="2900" dirty="0">
                <a:solidFill>
                  <a:schemeClr val="bg1">
                    <a:lumMod val="95000"/>
                  </a:schemeClr>
                </a:solidFill>
                <a:latin typeface="Google Sans"/>
                <a:cs typeface="Courier New" panose="02070309020205020404" pitchFamily="49" charset="0"/>
              </a:rPr>
              <a:t>// Loop </a:t>
            </a:r>
            <a:r>
              <a:rPr lang="en-IN" sz="2900" dirty="0" err="1">
                <a:solidFill>
                  <a:schemeClr val="bg1">
                    <a:lumMod val="95000"/>
                  </a:schemeClr>
                </a:solidFill>
                <a:latin typeface="Google Sans"/>
                <a:cs typeface="Courier New" panose="02070309020205020404" pitchFamily="49" charset="0"/>
              </a:rPr>
              <a:t>functuion</a:t>
            </a:r>
            <a:r>
              <a:rPr lang="en-IN" sz="2900" dirty="0">
                <a:solidFill>
                  <a:schemeClr val="bg1">
                    <a:lumMod val="95000"/>
                  </a:schemeClr>
                </a:solidFill>
                <a:latin typeface="Google Sans"/>
                <a:cs typeface="Courier New" panose="02070309020205020404" pitchFamily="49" charset="0"/>
              </a:rPr>
              <a:t> runs repeatedly</a:t>
            </a:r>
          </a:p>
          <a:p>
            <a:r>
              <a:rPr lang="en-IN" sz="2900" dirty="0">
                <a:solidFill>
                  <a:srgbClr val="4285F4"/>
                </a:solidFill>
                <a:latin typeface="Google Sans"/>
                <a:cs typeface="Courier New" panose="02070309020205020404" pitchFamily="49" charset="0"/>
              </a:rPr>
              <a:t>void</a:t>
            </a:r>
            <a:r>
              <a:rPr lang="en-IN" sz="2900" dirty="0">
                <a:latin typeface="Google Sans"/>
                <a:cs typeface="Courier New" panose="02070309020205020404" pitchFamily="49" charset="0"/>
              </a:rPr>
              <a:t> </a:t>
            </a:r>
            <a:r>
              <a:rPr lang="en-IN" sz="2900" dirty="0">
                <a:solidFill>
                  <a:srgbClr val="199B3C"/>
                </a:solidFill>
                <a:latin typeface="Google Sans"/>
                <a:cs typeface="Courier New" panose="02070309020205020404" pitchFamily="49" charset="0"/>
              </a:rPr>
              <a:t>loop</a:t>
            </a:r>
            <a:r>
              <a:rPr lang="en-IN" sz="2900" dirty="0">
                <a:solidFill>
                  <a:srgbClr val="FBBC05"/>
                </a:solidFill>
                <a:latin typeface="Google Sans"/>
                <a:cs typeface="Courier New" panose="02070309020205020404" pitchFamily="49" charset="0"/>
              </a:rPr>
              <a:t>() {</a:t>
            </a:r>
            <a:br>
              <a:rPr lang="en-IN" sz="2900" dirty="0">
                <a:solidFill>
                  <a:srgbClr val="FBBC05"/>
                </a:solidFill>
                <a:latin typeface="Google Sans"/>
                <a:cs typeface="Courier New" panose="02070309020205020404" pitchFamily="49" charset="0"/>
              </a:rPr>
            </a:br>
            <a:endParaRPr lang="en-IN" sz="2900" dirty="0">
              <a:solidFill>
                <a:srgbClr val="FBBC05"/>
              </a:solidFill>
              <a:latin typeface="Google Sans"/>
              <a:cs typeface="Courier New" panose="02070309020205020404" pitchFamily="49" charset="0"/>
            </a:endParaRPr>
          </a:p>
          <a:p>
            <a:r>
              <a:rPr lang="en-IN" sz="2900" dirty="0">
                <a:solidFill>
                  <a:schemeClr val="bg1">
                    <a:lumMod val="95000"/>
                  </a:schemeClr>
                </a:solidFill>
                <a:latin typeface="Google Sans"/>
                <a:cs typeface="Courier New" panose="02070309020205020404" pitchFamily="49" charset="0"/>
              </a:rPr>
              <a:t>// Turn the LED on </a:t>
            </a:r>
          </a:p>
          <a:p>
            <a:r>
              <a:rPr lang="en-IN" sz="2900" dirty="0" err="1">
                <a:solidFill>
                  <a:srgbClr val="E73021"/>
                </a:solidFill>
                <a:latin typeface="Google Sans"/>
                <a:cs typeface="Courier New" panose="02070309020205020404" pitchFamily="49" charset="0"/>
              </a:rPr>
              <a:t>digitalWrite</a:t>
            </a:r>
            <a:r>
              <a:rPr lang="en-IN" sz="2900" dirty="0">
                <a:solidFill>
                  <a:srgbClr val="199B3C"/>
                </a:solidFill>
                <a:latin typeface="Google Sans"/>
                <a:cs typeface="Courier New" panose="02070309020205020404" pitchFamily="49" charset="0"/>
              </a:rPr>
              <a:t>(</a:t>
            </a:r>
            <a:r>
              <a:rPr lang="en-IN" sz="2900" dirty="0" err="1">
                <a:solidFill>
                  <a:srgbClr val="199B3C"/>
                </a:solidFill>
                <a:latin typeface="Google Sans"/>
                <a:cs typeface="Courier New" panose="02070309020205020404" pitchFamily="49" charset="0"/>
              </a:rPr>
              <a:t>ledPin</a:t>
            </a:r>
            <a:r>
              <a:rPr lang="en-IN" sz="2900" dirty="0">
                <a:solidFill>
                  <a:srgbClr val="199B3C"/>
                </a:solidFill>
                <a:latin typeface="Google Sans"/>
                <a:cs typeface="Courier New" panose="02070309020205020404" pitchFamily="49" charset="0"/>
              </a:rPr>
              <a:t>, HIGH);</a:t>
            </a:r>
            <a:br>
              <a:rPr lang="en-IN" sz="2900" dirty="0">
                <a:solidFill>
                  <a:srgbClr val="199B3C"/>
                </a:solidFill>
                <a:latin typeface="Google Sans"/>
                <a:cs typeface="Courier New" panose="02070309020205020404" pitchFamily="49" charset="0"/>
              </a:rPr>
            </a:br>
            <a:endParaRPr lang="en-IN" sz="2900" dirty="0">
              <a:solidFill>
                <a:srgbClr val="199B3C"/>
              </a:solidFill>
              <a:latin typeface="Google Sans"/>
              <a:cs typeface="Courier New" panose="02070309020205020404" pitchFamily="49" charset="0"/>
            </a:endParaRPr>
          </a:p>
          <a:p>
            <a:r>
              <a:rPr lang="en-IN" sz="2900" dirty="0">
                <a:solidFill>
                  <a:schemeClr val="bg1">
                    <a:lumMod val="95000"/>
                  </a:schemeClr>
                </a:solidFill>
                <a:latin typeface="Google Sans"/>
                <a:cs typeface="Courier New" panose="02070309020205020404" pitchFamily="49" charset="0"/>
              </a:rPr>
              <a:t>// Wait for 1 second</a:t>
            </a:r>
          </a:p>
          <a:p>
            <a:r>
              <a:rPr lang="en-IN" sz="2900" dirty="0">
                <a:solidFill>
                  <a:srgbClr val="E73021"/>
                </a:solidFill>
                <a:latin typeface="Google Sans"/>
                <a:cs typeface="Courier New" panose="02070309020205020404" pitchFamily="49" charset="0"/>
              </a:rPr>
              <a:t>delay</a:t>
            </a:r>
            <a:r>
              <a:rPr lang="en-IN" sz="2900" dirty="0">
                <a:solidFill>
                  <a:srgbClr val="199B3C"/>
                </a:solidFill>
                <a:latin typeface="Google Sans"/>
                <a:cs typeface="Courier New" panose="02070309020205020404" pitchFamily="49" charset="0"/>
              </a:rPr>
              <a:t>(500);</a:t>
            </a:r>
            <a:br>
              <a:rPr lang="en-IN" sz="2900" dirty="0">
                <a:solidFill>
                  <a:srgbClr val="199B3C"/>
                </a:solidFill>
                <a:latin typeface="Google Sans"/>
                <a:cs typeface="Courier New" panose="02070309020205020404" pitchFamily="49" charset="0"/>
              </a:rPr>
            </a:br>
            <a:endParaRPr lang="en-IN" sz="2900" dirty="0">
              <a:solidFill>
                <a:srgbClr val="199B3C"/>
              </a:solidFill>
              <a:latin typeface="Google Sans"/>
              <a:cs typeface="Courier New" panose="02070309020205020404" pitchFamily="49" charset="0"/>
            </a:endParaRPr>
          </a:p>
          <a:p>
            <a:r>
              <a:rPr lang="en-IN" sz="2900" dirty="0">
                <a:solidFill>
                  <a:schemeClr val="bg1">
                    <a:lumMod val="95000"/>
                  </a:schemeClr>
                </a:solidFill>
                <a:latin typeface="Google Sans"/>
                <a:cs typeface="Courier New" panose="02070309020205020404" pitchFamily="49" charset="0"/>
              </a:rPr>
              <a:t>// Turn the LED off</a:t>
            </a:r>
          </a:p>
          <a:p>
            <a:r>
              <a:rPr lang="en-IN" sz="2900" dirty="0" err="1">
                <a:solidFill>
                  <a:srgbClr val="E73021"/>
                </a:solidFill>
                <a:latin typeface="Google Sans"/>
                <a:cs typeface="Courier New" panose="02070309020205020404" pitchFamily="49" charset="0"/>
              </a:rPr>
              <a:t>digitalWrite</a:t>
            </a:r>
            <a:r>
              <a:rPr lang="en-IN" sz="2900" dirty="0">
                <a:solidFill>
                  <a:srgbClr val="199B3C"/>
                </a:solidFill>
                <a:latin typeface="Google Sans"/>
                <a:cs typeface="Courier New" panose="02070309020205020404" pitchFamily="49" charset="0"/>
              </a:rPr>
              <a:t>(</a:t>
            </a:r>
            <a:r>
              <a:rPr lang="en-IN" sz="2900" dirty="0" err="1">
                <a:solidFill>
                  <a:srgbClr val="199B3C"/>
                </a:solidFill>
                <a:latin typeface="Google Sans"/>
                <a:cs typeface="Courier New" panose="02070309020205020404" pitchFamily="49" charset="0"/>
              </a:rPr>
              <a:t>ledPin</a:t>
            </a:r>
            <a:r>
              <a:rPr lang="en-IN" sz="2900" dirty="0">
                <a:solidFill>
                  <a:srgbClr val="199B3C"/>
                </a:solidFill>
                <a:latin typeface="Google Sans"/>
                <a:cs typeface="Courier New" panose="02070309020205020404" pitchFamily="49" charset="0"/>
              </a:rPr>
              <a:t>, LOW);</a:t>
            </a:r>
            <a:br>
              <a:rPr lang="en-IN" sz="2900" dirty="0">
                <a:solidFill>
                  <a:srgbClr val="199B3C"/>
                </a:solidFill>
                <a:latin typeface="Google Sans"/>
                <a:cs typeface="Courier New" panose="02070309020205020404" pitchFamily="49" charset="0"/>
              </a:rPr>
            </a:br>
            <a:endParaRPr lang="en-IN" sz="2900" dirty="0">
              <a:solidFill>
                <a:srgbClr val="199B3C"/>
              </a:solidFill>
              <a:latin typeface="Google Sans"/>
              <a:cs typeface="Courier New" panose="02070309020205020404" pitchFamily="49" charset="0"/>
            </a:endParaRPr>
          </a:p>
          <a:p>
            <a:r>
              <a:rPr lang="en-IN" sz="2900" dirty="0">
                <a:solidFill>
                  <a:schemeClr val="bg1">
                    <a:lumMod val="95000"/>
                  </a:schemeClr>
                </a:solidFill>
                <a:latin typeface="Google Sans"/>
                <a:cs typeface="Courier New" panose="02070309020205020404" pitchFamily="49" charset="0"/>
              </a:rPr>
              <a:t>// Wait for 1 second</a:t>
            </a:r>
          </a:p>
          <a:p>
            <a:r>
              <a:rPr lang="en-IN" sz="2900" dirty="0">
                <a:solidFill>
                  <a:srgbClr val="E73021"/>
                </a:solidFill>
                <a:latin typeface="Google Sans"/>
                <a:cs typeface="Courier New" panose="02070309020205020404" pitchFamily="49" charset="0"/>
              </a:rPr>
              <a:t>delay</a:t>
            </a:r>
            <a:r>
              <a:rPr lang="en-IN" sz="2900" dirty="0">
                <a:solidFill>
                  <a:srgbClr val="199B3C"/>
                </a:solidFill>
                <a:latin typeface="Google Sans"/>
                <a:cs typeface="Courier New" panose="02070309020205020404" pitchFamily="49" charset="0"/>
              </a:rPr>
              <a:t>(500);</a:t>
            </a:r>
          </a:p>
          <a:p>
            <a:r>
              <a:rPr lang="en-IN" sz="2900" dirty="0">
                <a:solidFill>
                  <a:srgbClr val="FBBC05"/>
                </a:solidFill>
                <a:latin typeface="Google Sans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15AFAA-B7A8-E2E5-16B8-18A06E4E3BBE}"/>
              </a:ext>
            </a:extLst>
          </p:cNvPr>
          <p:cNvSpPr/>
          <p:nvPr/>
        </p:nvSpPr>
        <p:spPr>
          <a:xfrm>
            <a:off x="6631130" y="11345275"/>
            <a:ext cx="11405402" cy="1055077"/>
          </a:xfrm>
          <a:prstGeom prst="roundRect">
            <a:avLst/>
          </a:prstGeom>
          <a:solidFill>
            <a:srgbClr val="FBBC0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tx1"/>
                </a:solidFill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https://wokwi.com/projects/375659283936335873</a:t>
            </a:r>
            <a:endParaRPr lang="en-IN" sz="4000" dirty="0">
              <a:solidFill>
                <a:schemeClr val="tx1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033054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DDC0D37C-13AF-9B22-801E-1C9FDC867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>
            <a:extLst>
              <a:ext uri="{FF2B5EF4-FFF2-40B4-BE49-F238E27FC236}">
                <a16:creationId xmlns:a16="http://schemas.microsoft.com/office/drawing/2014/main" id="{611F5EF3-6655-043F-0AD4-DDCFAF472D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88277" y="6250748"/>
            <a:ext cx="12287100" cy="121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 b="1" dirty="0">
                <a:solidFill>
                  <a:srgbClr val="2B82FB"/>
                </a:solidFill>
                <a:latin typeface="Google Sans"/>
              </a:rPr>
              <a:t>Artificial Intelligence of Things (AIoT)</a:t>
            </a:r>
            <a:endParaRPr sz="7200" b="1" dirty="0">
              <a:solidFill>
                <a:srgbClr val="2B82FB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698018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2063E3D2-AA96-ED7E-3DC6-3C7CF18B1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2D0DA524-77B6-A8D4-B8EB-0A89D77B99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Artificial Intelligence of Things (AIoT)</a:t>
            </a:r>
            <a:endParaRPr sz="5400" b="1" dirty="0">
              <a:latin typeface="Google Sans"/>
            </a:endParaRPr>
          </a:p>
        </p:txBody>
      </p:sp>
      <p:sp>
        <p:nvSpPr>
          <p:cNvPr id="62" name="Google Shape;62;p5">
            <a:extLst>
              <a:ext uri="{FF2B5EF4-FFF2-40B4-BE49-F238E27FC236}">
                <a16:creationId xmlns:a16="http://schemas.microsoft.com/office/drawing/2014/main" id="{7B4BB885-43AB-B5F8-1ABE-D78B1B99E2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5" y="2157046"/>
            <a:ext cx="22603010" cy="10175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just">
              <a:buSzPts val="3000"/>
            </a:pPr>
            <a:r>
              <a:rPr lang="en-US" sz="4800" dirty="0">
                <a:latin typeface="Google Sans"/>
                <a:sym typeface="Arial"/>
              </a:rPr>
              <a:t>Combining AI and IoT to make intelligent systems using Edge AI technologies.</a:t>
            </a:r>
          </a:p>
          <a:p>
            <a:pPr marL="571500" lvl="0" indent="-571500" algn="just">
              <a:buSzPts val="3000"/>
            </a:pPr>
            <a:endParaRPr lang="en-US" sz="4800" dirty="0">
              <a:latin typeface="Google Sans"/>
              <a:sym typeface="Arial"/>
            </a:endParaRPr>
          </a:p>
          <a:p>
            <a:pPr marL="571500" lvl="0" indent="-571500" algn="just">
              <a:buSzPts val="3000"/>
            </a:pPr>
            <a:r>
              <a:rPr lang="en-US" sz="4800" dirty="0">
                <a:latin typeface="Google Sans"/>
              </a:rPr>
              <a:t>An edge typically means smaller devices like mobiles, sensors, microcontrollers, Arduino, Raspberry Pi, etc.</a:t>
            </a:r>
          </a:p>
          <a:p>
            <a:pPr marL="571500" lvl="0" indent="-571500" algn="just">
              <a:buSzPts val="3000"/>
            </a:pPr>
            <a:endParaRPr lang="en-US" sz="4800" dirty="0">
              <a:latin typeface="Google Sans"/>
            </a:endParaRPr>
          </a:p>
          <a:p>
            <a:pPr marL="571500" lvl="0" indent="-571500" algn="just">
              <a:buSzPts val="3000"/>
            </a:pPr>
            <a:r>
              <a:rPr lang="en-US" sz="4800" dirty="0">
                <a:latin typeface="Google Sans"/>
                <a:sym typeface="Arial"/>
              </a:rPr>
              <a:t>Edge AI refers to running Machine Learning algorithms locally on these devices. </a:t>
            </a:r>
          </a:p>
          <a:p>
            <a:pPr marL="571500" lvl="0" indent="-571500" algn="just">
              <a:buSzPts val="3000"/>
            </a:pPr>
            <a:endParaRPr lang="en-US" sz="4800" dirty="0">
              <a:latin typeface="Google Sans"/>
            </a:endParaRPr>
          </a:p>
          <a:p>
            <a:pPr marL="571500" lvl="0" indent="-571500" algn="just">
              <a:buSzPts val="3000"/>
            </a:pPr>
            <a:r>
              <a:rPr lang="en-US" sz="4800" dirty="0">
                <a:latin typeface="Google Sans"/>
                <a:sym typeface="Arial"/>
              </a:rPr>
              <a:t>Small Language Models (SLMs) are also used in many on-device applications like smart watches that understand voice queries, and AI voice assistants like Alexa, Google Assistant, etc.</a:t>
            </a:r>
            <a:endParaRPr sz="4800" dirty="0">
              <a:latin typeface="Google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4467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359061B2-4147-F90C-85A1-BBC22C37B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B1CFF93A-EDC3-0EFE-D9E2-AE504C0887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425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Example – Edge AI</a:t>
            </a:r>
            <a:endParaRPr sz="5400" b="1" dirty="0">
              <a:latin typeface="Google Sans"/>
            </a:endParaRPr>
          </a:p>
        </p:txBody>
      </p:sp>
      <p:pic>
        <p:nvPicPr>
          <p:cNvPr id="6146" name="Picture 2" descr="AI Tool for Diagnosing Potato Diseases – Potato Business">
            <a:extLst>
              <a:ext uri="{FF2B5EF4-FFF2-40B4-BE49-F238E27FC236}">
                <a16:creationId xmlns:a16="http://schemas.microsoft.com/office/drawing/2014/main" id="{DC2EF103-3C8D-8FB4-A89F-29422FC3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093" y="2456945"/>
            <a:ext cx="16341969" cy="805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04ED7B-9AD8-8205-D2BF-C99B527BB83D}"/>
              </a:ext>
            </a:extLst>
          </p:cNvPr>
          <p:cNvSpPr txBox="1"/>
          <p:nvPr/>
        </p:nvSpPr>
        <p:spPr>
          <a:xfrm>
            <a:off x="4314093" y="10874334"/>
            <a:ext cx="16341969" cy="769441"/>
          </a:xfrm>
          <a:prstGeom prst="rect">
            <a:avLst/>
          </a:prstGeom>
          <a:solidFill>
            <a:srgbClr val="FF992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Google Sans"/>
              </a:rPr>
              <a:t>Object Detection on mobile using </a:t>
            </a:r>
            <a:r>
              <a:rPr lang="en-US" sz="4400" dirty="0" err="1">
                <a:solidFill>
                  <a:schemeClr val="bg1"/>
                </a:solidFill>
                <a:latin typeface="Google Sans"/>
              </a:rPr>
              <a:t>LiteRT</a:t>
            </a:r>
            <a:r>
              <a:rPr lang="en-US" sz="4400" dirty="0">
                <a:solidFill>
                  <a:schemeClr val="bg1"/>
                </a:solidFill>
                <a:latin typeface="Google Sans"/>
              </a:rPr>
              <a:t> (formerly </a:t>
            </a:r>
            <a:r>
              <a:rPr lang="en-US" sz="4400" dirty="0" err="1">
                <a:solidFill>
                  <a:schemeClr val="bg1"/>
                </a:solidFill>
                <a:latin typeface="Google Sans"/>
              </a:rPr>
              <a:t>TensorFow</a:t>
            </a:r>
            <a:r>
              <a:rPr lang="en-US" sz="4400" dirty="0">
                <a:solidFill>
                  <a:schemeClr val="bg1"/>
                </a:solidFill>
                <a:latin typeface="Google Sans"/>
              </a:rPr>
              <a:t> Lite)</a:t>
            </a:r>
            <a:endParaRPr lang="en-IN" sz="4400" dirty="0">
              <a:solidFill>
                <a:schemeClr val="bg1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980216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"/>
          <p:cNvSpPr txBox="1">
            <a:spLocks noGrp="1"/>
          </p:cNvSpPr>
          <p:nvPr>
            <p:ph type="title"/>
          </p:nvPr>
        </p:nvSpPr>
        <p:spPr>
          <a:xfrm>
            <a:off x="1260600" y="1061192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 dirty="0"/>
              <a:t>$</a:t>
            </a:r>
            <a:r>
              <a:rPr lang="en-US" sz="7200" dirty="0" err="1"/>
              <a:t>whoami</a:t>
            </a:r>
            <a:endParaRPr sz="7200" dirty="0"/>
          </a:p>
        </p:txBody>
      </p:sp>
      <p:sp>
        <p:nvSpPr>
          <p:cNvPr id="45" name="Google Shape;45;p2"/>
          <p:cNvSpPr txBox="1">
            <a:spLocks noGrp="1"/>
          </p:cNvSpPr>
          <p:nvPr>
            <p:ph type="body" idx="1"/>
          </p:nvPr>
        </p:nvSpPr>
        <p:spPr>
          <a:xfrm>
            <a:off x="1260600" y="2880692"/>
            <a:ext cx="22603010" cy="1001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8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Senior Data Scientist at Zelar</a:t>
            </a:r>
            <a:endParaRPr dirty="0">
              <a:latin typeface="Google Sans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8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Google Developer Expert in Machine Learning</a:t>
            </a:r>
            <a:endParaRPr dirty="0">
              <a:latin typeface="Google Sans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8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Contributor to Gemini, Gemma Cookbooks, TensorFlow.js, Google Dev Library</a:t>
            </a:r>
            <a:endParaRPr dirty="0">
              <a:latin typeface="Google Sans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8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Technical Speaker (50+ talks across India and internationally)</a:t>
            </a:r>
            <a:endParaRPr dirty="0">
              <a:latin typeface="Google Sans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8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Write blogs on AI/ML on Medium</a:t>
            </a:r>
            <a:endParaRPr dirty="0">
              <a:latin typeface="Google Sans"/>
            </a:endParaRPr>
          </a:p>
          <a:p>
            <a:pPr marL="457200" lvl="0" indent="-203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4800" dirty="0">
              <a:solidFill>
                <a:schemeClr val="dk1"/>
              </a:solidFill>
              <a:latin typeface="Google Sans"/>
              <a:ea typeface="Calibri"/>
              <a:cs typeface="Calibri"/>
              <a:sym typeface="Calibri"/>
            </a:endParaRPr>
          </a:p>
          <a:p>
            <a:pPr marL="457200" lvl="0" indent="-203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4800" dirty="0">
              <a:latin typeface="Google Sans"/>
              <a:ea typeface="Calibri"/>
              <a:cs typeface="Calibri"/>
              <a:sym typeface="Calibri"/>
            </a:endParaRPr>
          </a:p>
          <a:p>
            <a:pPr marL="457200" lvl="0" indent="-203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4800" dirty="0">
              <a:latin typeface="Google Sans"/>
              <a:ea typeface="Calibri"/>
              <a:cs typeface="Calibri"/>
              <a:sym typeface="Calibri"/>
            </a:endParaRPr>
          </a:p>
          <a:p>
            <a:pPr marL="457200" lvl="0" indent="-203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4800" dirty="0">
              <a:solidFill>
                <a:schemeClr val="accent3"/>
              </a:solidFill>
              <a:latin typeface="Google Sans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4800" dirty="0">
              <a:latin typeface="Google Sans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A02FF8E6-B210-D5AB-7E1A-FDCA1F68C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4DAAB705-40D3-9094-B40B-8D8A82B86D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620" y="252965"/>
            <a:ext cx="21862800" cy="110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Edge AI &amp; TinyML Frameworks</a:t>
            </a:r>
            <a:endParaRPr sz="5400" b="1" dirty="0">
              <a:latin typeface="Google Sans"/>
            </a:endParaRPr>
          </a:p>
        </p:txBody>
      </p:sp>
      <p:pic>
        <p:nvPicPr>
          <p:cNvPr id="7170" name="Picture 2" descr="GitHub - sayakpaul/Adventures-in-TensorFlow-Lite: This repository contains  notebooks that show the usage of TensorFlow Lite for quantizing deep neural  networks.">
            <a:extLst>
              <a:ext uri="{FF2B5EF4-FFF2-40B4-BE49-F238E27FC236}">
                <a16:creationId xmlns:a16="http://schemas.microsoft.com/office/drawing/2014/main" id="{3C7E1502-20F4-060F-9E2C-BFA7382B5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850" y="566190"/>
            <a:ext cx="7202910" cy="40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ccelerating PyTorch models on Mobile Devices with PyTorch Edge delegate">
            <a:extLst>
              <a:ext uri="{FF2B5EF4-FFF2-40B4-BE49-F238E27FC236}">
                <a16:creationId xmlns:a16="http://schemas.microsoft.com/office/drawing/2014/main" id="{1D16ECE0-536F-2660-E410-E92E6DB4D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1879" y="566190"/>
            <a:ext cx="60198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Jetson Nano Brings AI Computing to Everyone | NVIDIA Technical Blog">
            <a:extLst>
              <a:ext uri="{FF2B5EF4-FFF2-40B4-BE49-F238E27FC236}">
                <a16:creationId xmlns:a16="http://schemas.microsoft.com/office/drawing/2014/main" id="{CE25F9E4-A184-A8A0-9AD1-F52765A3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936" y="5973743"/>
            <a:ext cx="5936818" cy="449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B766EC-0110-540F-9C57-65D81B3A898E}"/>
              </a:ext>
            </a:extLst>
          </p:cNvPr>
          <p:cNvSpPr txBox="1"/>
          <p:nvPr/>
        </p:nvSpPr>
        <p:spPr>
          <a:xfrm>
            <a:off x="4178498" y="4080914"/>
            <a:ext cx="7690339" cy="1200329"/>
          </a:xfrm>
          <a:prstGeom prst="rect">
            <a:avLst/>
          </a:prstGeom>
          <a:solidFill>
            <a:srgbClr val="E7302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oogle Sans"/>
              </a:rPr>
              <a:t>Lighter version of TensorFlow for mobile and edge devices </a:t>
            </a:r>
            <a:endParaRPr lang="en-IN" sz="3600" dirty="0">
              <a:solidFill>
                <a:schemeClr val="bg1"/>
              </a:solidFill>
              <a:latin typeface="Google Sans"/>
            </a:endParaRP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49E3F400-18B8-B46E-BA66-1D0C7D0A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604" y="8733833"/>
            <a:ext cx="1518275" cy="111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440925-16D1-1760-A827-F3C860451909}"/>
              </a:ext>
            </a:extLst>
          </p:cNvPr>
          <p:cNvSpPr txBox="1"/>
          <p:nvPr/>
        </p:nvSpPr>
        <p:spPr>
          <a:xfrm>
            <a:off x="14369802" y="4039880"/>
            <a:ext cx="7028261" cy="1200329"/>
          </a:xfrm>
          <a:prstGeom prst="rect">
            <a:avLst/>
          </a:prstGeom>
          <a:solidFill>
            <a:srgbClr val="4285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oogle Sans"/>
              </a:rPr>
              <a:t>Enables deployment of PyTorch models on edge devices</a:t>
            </a:r>
            <a:endParaRPr lang="en-IN" sz="3600" dirty="0"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1FDE9-68EB-4F61-09F4-8A4DD24484D3}"/>
              </a:ext>
            </a:extLst>
          </p:cNvPr>
          <p:cNvSpPr txBox="1"/>
          <p:nvPr/>
        </p:nvSpPr>
        <p:spPr>
          <a:xfrm>
            <a:off x="4178498" y="10965154"/>
            <a:ext cx="7690339" cy="1200329"/>
          </a:xfrm>
          <a:prstGeom prst="rect">
            <a:avLst/>
          </a:prstGeom>
          <a:solidFill>
            <a:srgbClr val="199B3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oogle Sans"/>
              </a:rPr>
              <a:t>NVIDIA Jetson Nano for computer vision, robotics, autonomous systems</a:t>
            </a:r>
            <a:endParaRPr lang="en-IN" sz="3600" dirty="0">
              <a:solidFill>
                <a:schemeClr val="bg1"/>
              </a:solidFill>
              <a:latin typeface="Google Sans"/>
            </a:endParaRPr>
          </a:p>
        </p:txBody>
      </p:sp>
      <p:pic>
        <p:nvPicPr>
          <p:cNvPr id="7180" name="Picture 12" descr="Intel OpenVINO Focuses on Sharpening Computer-Vision for Cloud and Edge  Applications – Cabot Partners">
            <a:extLst>
              <a:ext uri="{FF2B5EF4-FFF2-40B4-BE49-F238E27FC236}">
                <a16:creationId xmlns:a16="http://schemas.microsoft.com/office/drawing/2014/main" id="{FFFB9AE8-166F-B4B8-5962-53CC10649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3068" y="7203288"/>
            <a:ext cx="6221728" cy="306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BD0B0C-0ABF-BBD8-4584-7A92D9842CD4}"/>
              </a:ext>
            </a:extLst>
          </p:cNvPr>
          <p:cNvSpPr txBox="1"/>
          <p:nvPr/>
        </p:nvSpPr>
        <p:spPr>
          <a:xfrm>
            <a:off x="14369802" y="10965154"/>
            <a:ext cx="7028261" cy="1200329"/>
          </a:xfrm>
          <a:prstGeom prst="rect">
            <a:avLst/>
          </a:prstGeom>
          <a:solidFill>
            <a:srgbClr val="FBBC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oogle Sans"/>
              </a:rPr>
              <a:t>Optimize Deep Learning models for Intel CPUs, GPUs at the edge</a:t>
            </a:r>
            <a:endParaRPr lang="en-IN" sz="3600" dirty="0">
              <a:solidFill>
                <a:schemeClr val="bg1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136372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471529A5-0163-96AE-C5FF-AE1D2935A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>
            <a:extLst>
              <a:ext uri="{FF2B5EF4-FFF2-40B4-BE49-F238E27FC236}">
                <a16:creationId xmlns:a16="http://schemas.microsoft.com/office/drawing/2014/main" id="{355B43A7-B900-AE3F-AB08-52B2B3D9BF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88277" y="6250748"/>
            <a:ext cx="12287100" cy="121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 b="1" dirty="0">
                <a:solidFill>
                  <a:srgbClr val="2B82FB"/>
                </a:solidFill>
                <a:latin typeface="Google Sans"/>
              </a:rPr>
              <a:t>Resources</a:t>
            </a:r>
            <a:endParaRPr sz="7200" b="1" dirty="0">
              <a:solidFill>
                <a:srgbClr val="2B82FB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71177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>
            <a:spLocks noGrp="1"/>
          </p:cNvSpPr>
          <p:nvPr>
            <p:ph type="title"/>
          </p:nvPr>
        </p:nvSpPr>
        <p:spPr>
          <a:xfrm>
            <a:off x="890492" y="451618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rgbClr val="2B82FB"/>
                </a:solidFill>
                <a:latin typeface="Google Sans"/>
                <a:cs typeface="Courier New" panose="02070309020205020404" pitchFamily="49" charset="0"/>
              </a:rPr>
              <a:t>Resources</a:t>
            </a:r>
            <a:endParaRPr sz="5400" b="1" dirty="0">
              <a:solidFill>
                <a:srgbClr val="2B82FB"/>
              </a:solidFill>
              <a:latin typeface="Google Sans"/>
              <a:cs typeface="Courier New" panose="020703090202050204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AC4A5-F1CE-CE33-AC16-526558A9B0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1863893"/>
            <a:ext cx="22602920" cy="10926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Arduino official website: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Goog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https://www.arduino.cc/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4285F4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Raspberry Pi official website: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https://www.raspberrypi.org/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4285F4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TensorFlow Lite for Edge AI: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Googl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https://www.tensorflow.org/lite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4285F4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Edge Impulse for TinyML and Edge AI: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Google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https://edgeimpulse.com/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4285F4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Small Language Models overview and applications: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Google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https://www.ibm.com/think/topics/small-language-models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4285F4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Awesome Edge AI resources (GitHub):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Google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https://github.com/crespum/edge-ai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4285F4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Getting started with TinyML on ESP32 tutorial: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Google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https://www.teachmemicro.com/tinyml-with-esp32-tutorial/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4285F4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title"/>
          </p:nvPr>
        </p:nvSpPr>
        <p:spPr>
          <a:xfrm>
            <a:off x="2941435" y="4449200"/>
            <a:ext cx="12287100" cy="3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/>
              <a:t>Thank You.</a:t>
            </a:r>
            <a:endParaRPr/>
          </a:p>
        </p:txBody>
      </p:sp>
      <p:pic>
        <p:nvPicPr>
          <p:cNvPr id="277" name="Google Shape;27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68599" y="5593309"/>
            <a:ext cx="6337687" cy="5848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 descr="Github Logo - Free social media ic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0104" y="10254411"/>
            <a:ext cx="1101663" cy="1101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 descr="Medium - Free social media icon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70103" y="7704309"/>
            <a:ext cx="1101663" cy="110166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7"/>
          <p:cNvSpPr/>
          <p:nvPr/>
        </p:nvSpPr>
        <p:spPr>
          <a:xfrm>
            <a:off x="4762487" y="10421279"/>
            <a:ext cx="4411980" cy="855075"/>
          </a:xfrm>
          <a:prstGeom prst="roundRect">
            <a:avLst>
              <a:gd name="adj" fmla="val 16667"/>
            </a:avLst>
          </a:prstGeom>
          <a:solidFill>
            <a:srgbClr val="2B82FB"/>
          </a:solidFill>
          <a:ln w="25400" cap="flat" cmpd="sng">
            <a:solidFill>
              <a:srgbClr val="2B82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github.com/NSTiwari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4700436" y="7894700"/>
            <a:ext cx="6035040" cy="855075"/>
          </a:xfrm>
          <a:prstGeom prst="roundRect">
            <a:avLst>
              <a:gd name="adj" fmla="val 16667"/>
            </a:avLst>
          </a:prstGeom>
          <a:solidFill>
            <a:srgbClr val="2B82FB"/>
          </a:solidFill>
          <a:ln w="25400" cap="flat" cmpd="sng">
            <a:solidFill>
              <a:srgbClr val="2B82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medium.com/@tiwarinitin1999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4762487" y="9140335"/>
            <a:ext cx="6035040" cy="855075"/>
          </a:xfrm>
          <a:prstGeom prst="roundRect">
            <a:avLst>
              <a:gd name="adj" fmla="val 16667"/>
            </a:avLst>
          </a:prstGeom>
          <a:solidFill>
            <a:srgbClr val="2B82FB"/>
          </a:solidFill>
          <a:ln w="25400" cap="flat" cmpd="sng">
            <a:solidFill>
              <a:srgbClr val="2B82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twitter.com/@NSTiwari21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70104" y="8977239"/>
            <a:ext cx="1101663" cy="108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 descr="App, b/w, linkedin, logo, media, popular, social icon - Free downloa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35699" y="6399153"/>
            <a:ext cx="1136067" cy="113606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/>
          <p:nvPr/>
        </p:nvSpPr>
        <p:spPr>
          <a:xfrm>
            <a:off x="4762487" y="6539648"/>
            <a:ext cx="6035040" cy="855075"/>
          </a:xfrm>
          <a:prstGeom prst="roundRect">
            <a:avLst>
              <a:gd name="adj" fmla="val 16667"/>
            </a:avLst>
          </a:prstGeom>
          <a:solidFill>
            <a:srgbClr val="2B82FB"/>
          </a:solidFill>
          <a:ln w="25400" cap="flat" cmpd="sng">
            <a:solidFill>
              <a:srgbClr val="2B82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linkedin.com/in/tiwari-nitin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1260600" y="1061192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/>
              <a:t>Content</a:t>
            </a:r>
            <a:endParaRPr sz="7200"/>
          </a:p>
        </p:txBody>
      </p:sp>
      <p:sp>
        <p:nvSpPr>
          <p:cNvPr id="51" name="Google Shape;51;p3"/>
          <p:cNvSpPr txBox="1">
            <a:spLocks noGrp="1"/>
          </p:cNvSpPr>
          <p:nvPr>
            <p:ph type="body" idx="1"/>
          </p:nvPr>
        </p:nvSpPr>
        <p:spPr>
          <a:xfrm>
            <a:off x="1260600" y="2648368"/>
            <a:ext cx="22603010" cy="1001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 sz="54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What is IoT?</a:t>
            </a:r>
            <a:endParaRPr dirty="0">
              <a:latin typeface="Google Sans"/>
            </a:endParaRPr>
          </a:p>
          <a:p>
            <a:pPr marL="457200"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 sz="54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Architecture of an IoT System</a:t>
            </a:r>
            <a:endParaRPr dirty="0">
              <a:latin typeface="Google Sans"/>
            </a:endParaRPr>
          </a:p>
          <a:p>
            <a:pPr marL="457200"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 sz="54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Applications of IoT</a:t>
            </a:r>
            <a:endParaRPr dirty="0">
              <a:latin typeface="Google Sans"/>
            </a:endParaRPr>
          </a:p>
          <a:p>
            <a:pPr marL="457200"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 sz="54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Artificial Intelligence of Things (AIoT)</a:t>
            </a:r>
            <a:endParaRPr dirty="0">
              <a:latin typeface="Google Sans"/>
            </a:endParaRPr>
          </a:p>
          <a:p>
            <a:pPr marL="457200"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 sz="54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Edge AI and TinyML Frameworks</a:t>
            </a:r>
            <a:endParaRPr dirty="0">
              <a:latin typeface="Google Sans"/>
            </a:endParaRPr>
          </a:p>
          <a:p>
            <a:pPr marL="457200"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 sz="54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Resources for you to get started</a:t>
            </a:r>
            <a:endParaRPr sz="5400" dirty="0">
              <a:solidFill>
                <a:schemeClr val="accent3"/>
              </a:solidFill>
              <a:latin typeface="Google Sans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5400" dirty="0">
              <a:latin typeface="Google Sans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4411723" y="6858000"/>
            <a:ext cx="12287100" cy="121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 b="1" dirty="0">
                <a:solidFill>
                  <a:srgbClr val="2B82FB"/>
                </a:solidFill>
                <a:latin typeface="Google Sans"/>
              </a:rPr>
              <a:t>What is IoT?</a:t>
            </a:r>
            <a:endParaRPr sz="7200" b="1" dirty="0">
              <a:solidFill>
                <a:srgbClr val="2B82FB"/>
              </a:solidFill>
              <a:latin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Internet of Things</a:t>
            </a:r>
            <a:endParaRPr sz="5400" b="1" dirty="0">
              <a:latin typeface="Google Sans"/>
            </a:endParaRPr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1"/>
          </p:nvPr>
        </p:nvSpPr>
        <p:spPr>
          <a:xfrm>
            <a:off x="890495" y="2157046"/>
            <a:ext cx="22603010" cy="1066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just">
              <a:buSzPts val="3000"/>
            </a:pPr>
            <a:r>
              <a:rPr lang="en-US" sz="4800" b="1" dirty="0">
                <a:latin typeface="Google Sans"/>
              </a:rPr>
              <a:t>Internet of Things (IoT): </a:t>
            </a:r>
            <a:r>
              <a:rPr lang="en-US" sz="4800" dirty="0">
                <a:latin typeface="Google Sans"/>
              </a:rPr>
              <a:t>A network of physical objects </a:t>
            </a:r>
            <a:r>
              <a:rPr lang="en-US" sz="4800" b="1" dirty="0">
                <a:solidFill>
                  <a:srgbClr val="4285F4"/>
                </a:solidFill>
                <a:latin typeface="Google Sans"/>
              </a:rPr>
              <a:t>("things") </a:t>
            </a:r>
            <a:r>
              <a:rPr lang="en-US" sz="4800" dirty="0">
                <a:latin typeface="Google Sans"/>
              </a:rPr>
              <a:t>embedded with sensors and software to connect and exchange data over the </a:t>
            </a:r>
            <a:r>
              <a:rPr lang="en-US" sz="4800" b="1" dirty="0">
                <a:solidFill>
                  <a:srgbClr val="4285F4"/>
                </a:solidFill>
                <a:latin typeface="Google Sans"/>
              </a:rPr>
              <a:t>internet</a:t>
            </a:r>
            <a:r>
              <a:rPr lang="en-US" sz="4800" dirty="0">
                <a:latin typeface="Google Sans"/>
              </a:rPr>
              <a:t>.</a:t>
            </a:r>
          </a:p>
          <a:p>
            <a:pPr marL="571500" lvl="0" indent="-571500" algn="just">
              <a:buSzPts val="3000"/>
            </a:pPr>
            <a:endParaRPr lang="en-US" sz="4800" dirty="0">
              <a:latin typeface="Google Sans"/>
              <a:sym typeface="Arial"/>
            </a:endParaRPr>
          </a:p>
          <a:p>
            <a:pPr marL="571500" lvl="0" indent="-571500" algn="just">
              <a:buSzPts val="3000"/>
            </a:pPr>
            <a:r>
              <a:rPr lang="en-US" sz="4800" dirty="0">
                <a:latin typeface="Google Sans"/>
              </a:rPr>
              <a:t>In simple terms, giving everyday objects the ability to "talk" to the internet and each other without human help.</a:t>
            </a:r>
          </a:p>
          <a:p>
            <a:pPr marL="571500" lvl="0" indent="-571500" algn="just">
              <a:buSzPts val="3000"/>
            </a:pPr>
            <a:endParaRPr lang="en-US" sz="4800" dirty="0">
              <a:latin typeface="Google Sans"/>
              <a:sym typeface="Arial"/>
            </a:endParaRPr>
          </a:p>
          <a:p>
            <a:pPr marL="571500" lvl="0" indent="-571500" algn="just">
              <a:buSzPts val="3000"/>
            </a:pPr>
            <a:r>
              <a:rPr lang="en-US" sz="4800" dirty="0">
                <a:latin typeface="Google Sans"/>
              </a:rPr>
              <a:t>The goal is to create a seamless network of interconnected devices that collect data, automate tasks, and provide real-time information.</a:t>
            </a:r>
            <a:endParaRPr sz="4800" dirty="0">
              <a:latin typeface="Google Sans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E529829C-557F-9FD0-64E6-13AE5214C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>
            <a:extLst>
              <a:ext uri="{FF2B5EF4-FFF2-40B4-BE49-F238E27FC236}">
                <a16:creationId xmlns:a16="http://schemas.microsoft.com/office/drawing/2014/main" id="{04EF9554-CA99-92EB-2689-5166A6D9E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88277" y="6250748"/>
            <a:ext cx="12287100" cy="121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 b="1" dirty="0">
                <a:solidFill>
                  <a:srgbClr val="2B82FB"/>
                </a:solidFill>
                <a:latin typeface="Google Sans"/>
              </a:rPr>
              <a:t>Architecture of an </a:t>
            </a:r>
            <a:br>
              <a:rPr lang="en-US" sz="7200" b="1" dirty="0">
                <a:solidFill>
                  <a:srgbClr val="2B82FB"/>
                </a:solidFill>
                <a:latin typeface="Google Sans"/>
              </a:rPr>
            </a:br>
            <a:r>
              <a:rPr lang="en-US" sz="7200" b="1" dirty="0">
                <a:solidFill>
                  <a:srgbClr val="2B82FB"/>
                </a:solidFill>
                <a:latin typeface="Google Sans"/>
              </a:rPr>
              <a:t>IoT System</a:t>
            </a:r>
            <a:endParaRPr sz="7200" b="1" dirty="0">
              <a:solidFill>
                <a:srgbClr val="2B82FB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13073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280B3F6B-666B-A448-753F-B8692769A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0F9F382D-62AC-533D-BE98-5CF0478638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333686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Architecture of an IoT System</a:t>
            </a:r>
            <a:endParaRPr sz="5400" b="1" dirty="0">
              <a:latin typeface="Google Sans"/>
            </a:endParaRPr>
          </a:p>
        </p:txBody>
      </p:sp>
      <p:sp>
        <p:nvSpPr>
          <p:cNvPr id="62" name="Google Shape;62;p5">
            <a:extLst>
              <a:ext uri="{FF2B5EF4-FFF2-40B4-BE49-F238E27FC236}">
                <a16:creationId xmlns:a16="http://schemas.microsoft.com/office/drawing/2014/main" id="{4D02F89B-D98F-F94B-544A-A3FBE69772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5" y="1570892"/>
            <a:ext cx="22603010" cy="1066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400" dirty="0">
                <a:latin typeface="Google Sans"/>
                <a:sym typeface="Arial"/>
              </a:rPr>
              <a:t>A typical IoT system consists of the following blocks:</a:t>
            </a:r>
          </a:p>
          <a:p>
            <a:pPr marL="571500" lvl="0" indent="-3810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dirty="0">
              <a:latin typeface="Google Sans"/>
              <a:sym typeface="Arial"/>
            </a:endParaRPr>
          </a:p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dirty="0">
              <a:latin typeface="Google Sans"/>
              <a:sym typeface="Arial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90C633D-057B-0CD6-1022-13103A51F7AE}"/>
              </a:ext>
            </a:extLst>
          </p:cNvPr>
          <p:cNvSpPr/>
          <p:nvPr/>
        </p:nvSpPr>
        <p:spPr>
          <a:xfrm>
            <a:off x="2510438" y="4676038"/>
            <a:ext cx="3794563" cy="7104483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Sensor - Free technology icons">
            <a:extLst>
              <a:ext uri="{FF2B5EF4-FFF2-40B4-BE49-F238E27FC236}">
                <a16:creationId xmlns:a16="http://schemas.microsoft.com/office/drawing/2014/main" id="{8E3BC588-1D7C-FA68-AD49-F6E1CAA4B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280" y="4676039"/>
            <a:ext cx="2104092" cy="210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obot arm Basic Miscellany Blue icon | Freepik">
            <a:extLst>
              <a:ext uri="{FF2B5EF4-FFF2-40B4-BE49-F238E27FC236}">
                <a16:creationId xmlns:a16="http://schemas.microsoft.com/office/drawing/2014/main" id="{2223D999-6143-03E5-D8FC-BC1279FE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96" y="6932551"/>
            <a:ext cx="1790660" cy="179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1FDF253-28AB-D32B-8BD0-48400A24B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600" y="8966700"/>
            <a:ext cx="2320938" cy="23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EFEF80-DE07-5EA5-A686-4AF5C3E28E5F}"/>
              </a:ext>
            </a:extLst>
          </p:cNvPr>
          <p:cNvSpPr/>
          <p:nvPr/>
        </p:nvSpPr>
        <p:spPr>
          <a:xfrm>
            <a:off x="7800452" y="4676038"/>
            <a:ext cx="3758501" cy="7104483"/>
          </a:xfrm>
          <a:prstGeom prst="roundRect">
            <a:avLst/>
          </a:prstGeom>
          <a:noFill/>
          <a:ln w="76200">
            <a:solidFill>
              <a:srgbClr val="199B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68" name="Picture 20" descr="Green bluetooth 2 icon - Free green bluetooth icons">
            <a:extLst>
              <a:ext uri="{FF2B5EF4-FFF2-40B4-BE49-F238E27FC236}">
                <a16:creationId xmlns:a16="http://schemas.microsoft.com/office/drawing/2014/main" id="{59CBF45D-D805-31DC-3182-1138723CA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125" y="8360693"/>
            <a:ext cx="2143126" cy="21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8B54270B-AA60-2C38-0688-3097D8D1A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139" y="537200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816195F-C6E5-C4F6-C7FA-D723DB3BC317}"/>
              </a:ext>
            </a:extLst>
          </p:cNvPr>
          <p:cNvSpPr/>
          <p:nvPr/>
        </p:nvSpPr>
        <p:spPr>
          <a:xfrm>
            <a:off x="13162394" y="4676037"/>
            <a:ext cx="3733912" cy="7104483"/>
          </a:xfrm>
          <a:prstGeom prst="roundRect">
            <a:avLst/>
          </a:prstGeom>
          <a:noFill/>
          <a:ln w="76200">
            <a:solidFill>
              <a:srgbClr val="E730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74" name="Picture 26">
            <a:extLst>
              <a:ext uri="{FF2B5EF4-FFF2-40B4-BE49-F238E27FC236}">
                <a16:creationId xmlns:a16="http://schemas.microsoft.com/office/drawing/2014/main" id="{22954D48-1D46-40F3-3BB1-9C4D48F25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1082" y="5427872"/>
            <a:ext cx="2776535" cy="15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Persian red database 5 icon - Free persian red database icons">
            <a:extLst>
              <a:ext uri="{FF2B5EF4-FFF2-40B4-BE49-F238E27FC236}">
                <a16:creationId xmlns:a16="http://schemas.microsoft.com/office/drawing/2014/main" id="{8A2A6065-2AA2-8783-804F-09ADF132D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4023" y="810006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D239FF1-B5B3-4231-4E77-69DC70AF4093}"/>
              </a:ext>
            </a:extLst>
          </p:cNvPr>
          <p:cNvSpPr/>
          <p:nvPr/>
        </p:nvSpPr>
        <p:spPr>
          <a:xfrm>
            <a:off x="18337637" y="4676037"/>
            <a:ext cx="3800936" cy="7104483"/>
          </a:xfrm>
          <a:prstGeom prst="roundRect">
            <a:avLst/>
          </a:prstGeom>
          <a:noFill/>
          <a:ln w="76200"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41EA54-7A61-6665-B811-C72F3BEA88C2}"/>
              </a:ext>
            </a:extLst>
          </p:cNvPr>
          <p:cNvSpPr txBox="1"/>
          <p:nvPr/>
        </p:nvSpPr>
        <p:spPr>
          <a:xfrm>
            <a:off x="2510438" y="3690514"/>
            <a:ext cx="4690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4285F4"/>
                </a:solidFill>
                <a:latin typeface="Google Sans"/>
              </a:rPr>
              <a:t>Perception Layer</a:t>
            </a:r>
            <a:endParaRPr lang="en-IN" sz="4000" b="1" dirty="0">
              <a:solidFill>
                <a:srgbClr val="4285F4"/>
              </a:solidFill>
              <a:latin typeface="Google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B47F1D-7BFA-38C4-FD53-930E55C5CAE2}"/>
              </a:ext>
            </a:extLst>
          </p:cNvPr>
          <p:cNvSpPr txBox="1"/>
          <p:nvPr/>
        </p:nvSpPr>
        <p:spPr>
          <a:xfrm>
            <a:off x="7524345" y="3690514"/>
            <a:ext cx="4310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199B3C"/>
                </a:solidFill>
                <a:latin typeface="Google Sans"/>
              </a:rPr>
              <a:t>    Network Layer</a:t>
            </a:r>
            <a:endParaRPr lang="en-IN" sz="4000" b="1" dirty="0">
              <a:solidFill>
                <a:srgbClr val="199B3C"/>
              </a:solidFill>
              <a:latin typeface="Google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646301-887A-0198-398F-D6739B9B83A8}"/>
              </a:ext>
            </a:extLst>
          </p:cNvPr>
          <p:cNvSpPr txBox="1"/>
          <p:nvPr/>
        </p:nvSpPr>
        <p:spPr>
          <a:xfrm>
            <a:off x="18337637" y="3690514"/>
            <a:ext cx="4310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BBC05"/>
                </a:solidFill>
                <a:latin typeface="Google Sans"/>
              </a:rPr>
              <a:t>Application Layer</a:t>
            </a:r>
            <a:endParaRPr lang="en-IN" sz="4000" b="1" dirty="0">
              <a:solidFill>
                <a:srgbClr val="FBBC05"/>
              </a:solidFill>
              <a:latin typeface="Google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F77DA2-692F-D4FB-5146-2A569FCC9996}"/>
              </a:ext>
            </a:extLst>
          </p:cNvPr>
          <p:cNvSpPr txBox="1"/>
          <p:nvPr/>
        </p:nvSpPr>
        <p:spPr>
          <a:xfrm>
            <a:off x="13162394" y="3690514"/>
            <a:ext cx="4310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73021"/>
                </a:solidFill>
                <a:latin typeface="Google Sans"/>
              </a:rPr>
              <a:t>Processing Layer</a:t>
            </a:r>
            <a:endParaRPr lang="en-IN" sz="4000" b="1" dirty="0">
              <a:solidFill>
                <a:srgbClr val="E73021"/>
              </a:solidFill>
              <a:latin typeface="Google Sans"/>
            </a:endParaRPr>
          </a:p>
        </p:txBody>
      </p:sp>
      <p:pic>
        <p:nvPicPr>
          <p:cNvPr id="2080" name="Picture 32" descr="Dashboard - Free business and finance icons">
            <a:extLst>
              <a:ext uri="{FF2B5EF4-FFF2-40B4-BE49-F238E27FC236}">
                <a16:creationId xmlns:a16="http://schemas.microsoft.com/office/drawing/2014/main" id="{7A44E53D-C1E4-4065-E3AF-54A4FC00F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975" y="5331847"/>
            <a:ext cx="2170824" cy="217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22ED703-3CDD-FCEB-5692-C7171B8D40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98941" y="8158481"/>
            <a:ext cx="2559858" cy="254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8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DAD16DA2-89CD-29C0-8CF3-41171E7BE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2DC95041-F276-C72E-EB41-C458CC2ACF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Components of IoT</a:t>
            </a:r>
            <a:endParaRPr sz="5400" b="1" dirty="0">
              <a:latin typeface="Google Sans"/>
            </a:endParaRPr>
          </a:p>
        </p:txBody>
      </p:sp>
      <p:sp>
        <p:nvSpPr>
          <p:cNvPr id="62" name="Google Shape;62;p5">
            <a:extLst>
              <a:ext uri="{FF2B5EF4-FFF2-40B4-BE49-F238E27FC236}">
                <a16:creationId xmlns:a16="http://schemas.microsoft.com/office/drawing/2014/main" id="{9DF9E767-7875-8BB1-9D15-6A72DDD0D8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5" y="2157046"/>
            <a:ext cx="22603010" cy="10175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just">
              <a:buSzPts val="3000"/>
            </a:pPr>
            <a:r>
              <a:rPr lang="en-US" sz="4400" b="1" dirty="0">
                <a:latin typeface="Google Sans"/>
              </a:rPr>
              <a:t>Perception Layer: </a:t>
            </a:r>
            <a:r>
              <a:rPr lang="en-US" sz="4400" dirty="0">
                <a:latin typeface="Google Sans"/>
              </a:rPr>
              <a:t>Physical layer with sensors and actuators that collect data from the environment.</a:t>
            </a:r>
          </a:p>
          <a:p>
            <a:pPr marL="571500" lvl="0" indent="-571500" algn="just">
              <a:buSzPts val="3000"/>
            </a:pPr>
            <a:endParaRPr lang="en-US" sz="4400" dirty="0">
              <a:latin typeface="Google Sans"/>
              <a:sym typeface="Arial"/>
            </a:endParaRPr>
          </a:p>
          <a:p>
            <a:pPr marL="571500" lvl="0" indent="-571500" algn="just">
              <a:buSzPts val="3000"/>
            </a:pPr>
            <a:r>
              <a:rPr lang="en-US" sz="4400" b="1" dirty="0">
                <a:latin typeface="Google Sans"/>
              </a:rPr>
              <a:t>Network Layer:</a:t>
            </a:r>
            <a:r>
              <a:rPr lang="en-US" sz="4400" dirty="0">
                <a:latin typeface="Google Sans"/>
              </a:rPr>
              <a:t> Transmits the collected data through communication technologies (Wi-Fi, Bluetooth, 5G, etc.).</a:t>
            </a:r>
          </a:p>
          <a:p>
            <a:pPr marL="571500" lvl="0" indent="-571500" algn="just">
              <a:buSzPts val="3000"/>
            </a:pPr>
            <a:endParaRPr lang="en-US" sz="4400" dirty="0">
              <a:latin typeface="Google Sans"/>
              <a:sym typeface="Arial"/>
            </a:endParaRPr>
          </a:p>
          <a:p>
            <a:pPr marL="571500" lvl="0" indent="-571500" algn="just">
              <a:buSzPts val="3000"/>
            </a:pPr>
            <a:r>
              <a:rPr lang="en-US" sz="4400" b="1" dirty="0">
                <a:latin typeface="Google Sans"/>
              </a:rPr>
              <a:t>Processing Layer:</a:t>
            </a:r>
            <a:r>
              <a:rPr lang="en-US" sz="4400" dirty="0">
                <a:latin typeface="Google Sans"/>
              </a:rPr>
              <a:t> Stores, analyzes, and processes data (on edge devices or cloud) to generate insights.</a:t>
            </a:r>
          </a:p>
          <a:p>
            <a:pPr marL="571500" lvl="0" indent="-571500" algn="just">
              <a:buSzPts val="3000"/>
            </a:pPr>
            <a:endParaRPr lang="en-US" sz="4400" dirty="0">
              <a:latin typeface="Google Sans"/>
              <a:sym typeface="Arial"/>
            </a:endParaRPr>
          </a:p>
          <a:p>
            <a:pPr marL="571500" lvl="0" indent="-571500" algn="just">
              <a:buSzPts val="3000"/>
            </a:pPr>
            <a:r>
              <a:rPr lang="en-US" sz="4400" b="1" dirty="0">
                <a:latin typeface="Google Sans"/>
              </a:rPr>
              <a:t>Application Layer</a:t>
            </a:r>
            <a:r>
              <a:rPr lang="en-US" sz="4400" dirty="0">
                <a:latin typeface="Google Sans"/>
              </a:rPr>
              <a:t>: Provides services and interfaces for end-users (apps, dashboards, automation).</a:t>
            </a:r>
            <a:endParaRPr sz="4400" dirty="0">
              <a:latin typeface="Google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9040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A919DBFF-C231-F5CF-DF84-477EEB212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>
            <a:extLst>
              <a:ext uri="{FF2B5EF4-FFF2-40B4-BE49-F238E27FC236}">
                <a16:creationId xmlns:a16="http://schemas.microsoft.com/office/drawing/2014/main" id="{228F7CD7-4495-1E32-F402-E2E7BB1B55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88277" y="6250748"/>
            <a:ext cx="12287100" cy="121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 b="1" dirty="0">
                <a:solidFill>
                  <a:srgbClr val="2B82FB"/>
                </a:solidFill>
                <a:latin typeface="Google Sans"/>
              </a:rPr>
              <a:t>Applications of IoT</a:t>
            </a:r>
            <a:endParaRPr sz="7200" b="1" dirty="0">
              <a:solidFill>
                <a:srgbClr val="2B82FB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107863860"/>
      </p:ext>
    </p:extLst>
  </p:cSld>
  <p:clrMapOvr>
    <a:masterClrMapping/>
  </p:clrMapOvr>
</p:sld>
</file>

<file path=ppt/theme/theme1.xml><?xml version="1.0" encoding="utf-8"?>
<a:theme xmlns:a="http://schemas.openxmlformats.org/drawingml/2006/main" name="Experts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787</Words>
  <Application>Microsoft Office PowerPoint</Application>
  <PresentationFormat>Custom</PresentationFormat>
  <Paragraphs>112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Google Sans</vt:lpstr>
      <vt:lpstr>Experts Master</vt:lpstr>
      <vt:lpstr>Internet of Things and  Edge AI</vt:lpstr>
      <vt:lpstr>$whoami</vt:lpstr>
      <vt:lpstr>Content</vt:lpstr>
      <vt:lpstr>What is IoT?</vt:lpstr>
      <vt:lpstr>Internet of Things</vt:lpstr>
      <vt:lpstr>Architecture of an  IoT System</vt:lpstr>
      <vt:lpstr>Architecture of an IoT System</vt:lpstr>
      <vt:lpstr>Components of IoT</vt:lpstr>
      <vt:lpstr>Applications of IoT</vt:lpstr>
      <vt:lpstr>Applications of IoT</vt:lpstr>
      <vt:lpstr>Applications of IoT</vt:lpstr>
      <vt:lpstr>Waymo Self-driving Car</vt:lpstr>
      <vt:lpstr>How does Waymo work?</vt:lpstr>
      <vt:lpstr>What does the Waymo car see?</vt:lpstr>
      <vt:lpstr>Arduino Simulator</vt:lpstr>
      <vt:lpstr>PowerPoint Presentation</vt:lpstr>
      <vt:lpstr>Artificial Intelligence of Things (AIoT)</vt:lpstr>
      <vt:lpstr>Artificial Intelligence of Things (AIoT)</vt:lpstr>
      <vt:lpstr>Example – Edge AI</vt:lpstr>
      <vt:lpstr>Edge AI &amp; TinyML Frameworks</vt:lpstr>
      <vt:lpstr>Resources</vt:lpstr>
      <vt:lpstr>Resources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Nitin Tiwari</dc:creator>
  <cp:lastModifiedBy>Nitin Tiwari</cp:lastModifiedBy>
  <cp:revision>124</cp:revision>
  <dcterms:modified xsi:type="dcterms:W3CDTF">2025-09-07T19:20:52Z</dcterms:modified>
</cp:coreProperties>
</file>